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317" r:id="rId4"/>
    <p:sldId id="295" r:id="rId5"/>
    <p:sldId id="296" r:id="rId6"/>
    <p:sldId id="297" r:id="rId7"/>
    <p:sldId id="298" r:id="rId8"/>
    <p:sldId id="299" r:id="rId9"/>
    <p:sldId id="300" r:id="rId10"/>
    <p:sldId id="260" r:id="rId11"/>
    <p:sldId id="261" r:id="rId12"/>
    <p:sldId id="263" r:id="rId13"/>
    <p:sldId id="262"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319" r:id="rId27"/>
    <p:sldId id="320" r:id="rId28"/>
    <p:sldId id="321" r:id="rId29"/>
    <p:sldId id="322" r:id="rId30"/>
    <p:sldId id="276" r:id="rId31"/>
    <p:sldId id="283" r:id="rId32"/>
    <p:sldId id="284" r:id="rId33"/>
    <p:sldId id="302" r:id="rId34"/>
    <p:sldId id="285" r:id="rId35"/>
    <p:sldId id="303" r:id="rId36"/>
    <p:sldId id="304" r:id="rId37"/>
    <p:sldId id="305" r:id="rId38"/>
    <p:sldId id="306" r:id="rId39"/>
    <p:sldId id="307" r:id="rId40"/>
    <p:sldId id="308" r:id="rId41"/>
    <p:sldId id="309" r:id="rId42"/>
    <p:sldId id="310" r:id="rId43"/>
    <p:sldId id="313" r:id="rId44"/>
    <p:sldId id="314" r:id="rId45"/>
    <p:sldId id="315" r:id="rId46"/>
    <p:sldId id="294"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Workbook3"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book3"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Workbook3"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IN"/>
  <c:style val="18"/>
  <c:chart>
    <c:title>
      <c:tx>
        <c:rich>
          <a:bodyPr/>
          <a:lstStyle/>
          <a:p>
            <a:pPr>
              <a:defRPr lang="en-US" sz="2400"/>
            </a:pPr>
            <a:r>
              <a:rPr lang="en-US" sz="2400" dirty="0" smtClean="0"/>
              <a:t>Percent </a:t>
            </a:r>
            <a:r>
              <a:rPr lang="en-US" sz="2400" dirty="0"/>
              <a:t>of ailments </a:t>
            </a:r>
            <a:r>
              <a:rPr lang="en-US" sz="2400" dirty="0" err="1"/>
              <a:t>vs</a:t>
            </a:r>
            <a:r>
              <a:rPr lang="en-US" sz="2400" baseline="0" dirty="0"/>
              <a:t> streams for treatment</a:t>
            </a:r>
            <a:endParaRPr lang="en-US" sz="2400" dirty="0"/>
          </a:p>
        </c:rich>
      </c:tx>
    </c:title>
    <c:plotArea>
      <c:layout/>
      <c:pieChart>
        <c:varyColors val="1"/>
        <c:ser>
          <c:idx val="0"/>
          <c:order val="0"/>
          <c:explosion val="25"/>
          <c:dLbls>
            <c:spPr>
              <a:solidFill>
                <a:schemeClr val="bg1"/>
              </a:solidFill>
            </c:spPr>
            <c:txPr>
              <a:bodyPr/>
              <a:lstStyle/>
              <a:p>
                <a:pPr>
                  <a:defRPr lang="en-US" sz="1800"/>
                </a:pPr>
                <a:endParaRPr lang="en-US"/>
              </a:p>
            </c:txPr>
            <c:showPercent val="1"/>
            <c:showLeaderLines val="1"/>
          </c:dLbls>
          <c:cat>
            <c:strRef>
              <c:f>Sheet1!$B$4:$B$6</c:f>
              <c:strCache>
                <c:ptCount val="3"/>
                <c:pt idx="0">
                  <c:v>Modern medicine</c:v>
                </c:pt>
                <c:pt idx="1">
                  <c:v>Ayush</c:v>
                </c:pt>
                <c:pt idx="2">
                  <c:v>none</c:v>
                </c:pt>
              </c:strCache>
            </c:strRef>
          </c:cat>
          <c:val>
            <c:numRef>
              <c:f>Sheet1!$C$4:$C$6</c:f>
              <c:numCache>
                <c:formatCode>0.00%</c:formatCode>
                <c:ptCount val="3"/>
                <c:pt idx="0">
                  <c:v>0.90600000000000003</c:v>
                </c:pt>
                <c:pt idx="1">
                  <c:v>5.3000000000000033E-2</c:v>
                </c:pt>
                <c:pt idx="2">
                  <c:v>4.1000000000000023E-2</c:v>
                </c:pt>
              </c:numCache>
            </c:numRef>
          </c:val>
        </c:ser>
        <c:dLbls>
          <c:showPercent val="1"/>
        </c:dLbls>
        <c:firstSliceAng val="0"/>
      </c:pieChart>
    </c:plotArea>
    <c:legend>
      <c:legendPos val="t"/>
      <c:layout>
        <c:manualLayout>
          <c:xMode val="edge"/>
          <c:yMode val="edge"/>
          <c:x val="2.507943086061613E-2"/>
          <c:y val="0.11427292839474469"/>
          <c:w val="0.22761891605654563"/>
          <c:h val="0.46780951715443775"/>
        </c:manualLayout>
      </c:layout>
      <c:txPr>
        <a:bodyPr/>
        <a:lstStyle/>
        <a:p>
          <a:pPr>
            <a:defRPr lang="en-US" sz="1800"/>
          </a:pPr>
          <a:endParaRPr lang="en-US"/>
        </a:p>
      </c:txPr>
    </c:legend>
    <c:plotVisOnly val="1"/>
    <c:dispBlanksAs val="zero"/>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IN"/>
  <c:style val="18"/>
  <c:chart>
    <c:title>
      <c:tx>
        <c:rich>
          <a:bodyPr/>
          <a:lstStyle/>
          <a:p>
            <a:pPr algn="l">
              <a:defRPr lang="en-US" sz="2400"/>
            </a:pPr>
            <a:r>
              <a:rPr lang="en-US" sz="2400" dirty="0" err="1" smtClean="0"/>
              <a:t>Hospitalisation</a:t>
            </a:r>
            <a:r>
              <a:rPr lang="en-US" sz="2400" baseline="0" dirty="0" smtClean="0"/>
              <a:t> </a:t>
            </a:r>
            <a:r>
              <a:rPr lang="en-US" sz="2400" baseline="0" dirty="0"/>
              <a:t>break-up- RURAL</a:t>
            </a:r>
            <a:endParaRPr lang="en-US" sz="2400" dirty="0"/>
          </a:p>
        </c:rich>
      </c:tx>
      <c:layout>
        <c:manualLayout>
          <c:xMode val="edge"/>
          <c:yMode val="edge"/>
          <c:x val="0.18576006124234473"/>
          <c:y val="1.362475041406189E-2"/>
        </c:manualLayout>
      </c:layout>
    </c:title>
    <c:plotArea>
      <c:layout>
        <c:manualLayout>
          <c:layoutTarget val="inner"/>
          <c:xMode val="edge"/>
          <c:yMode val="edge"/>
          <c:x val="0.224340113735783"/>
          <c:y val="8.8252041411490248E-2"/>
          <c:w val="0.52631977252843465"/>
          <c:h val="0.87719962088072534"/>
        </c:manualLayout>
      </c:layout>
      <c:pieChart>
        <c:varyColors val="1"/>
        <c:ser>
          <c:idx val="0"/>
          <c:order val="0"/>
          <c:explosion val="25"/>
          <c:dLbls>
            <c:txPr>
              <a:bodyPr/>
              <a:lstStyle/>
              <a:p>
                <a:pPr>
                  <a:defRPr lang="en-US" sz="1800"/>
                </a:pPr>
                <a:endParaRPr lang="en-US"/>
              </a:p>
            </c:txPr>
            <c:showCatName val="1"/>
            <c:showPercent val="1"/>
            <c:showLeaderLines val="1"/>
          </c:dLbls>
          <c:cat>
            <c:strRef>
              <c:f>Sheet1!$B$15:$B$16</c:f>
              <c:strCache>
                <c:ptCount val="2"/>
                <c:pt idx="0">
                  <c:v>Public</c:v>
                </c:pt>
                <c:pt idx="1">
                  <c:v>Private</c:v>
                </c:pt>
              </c:strCache>
            </c:strRef>
          </c:cat>
          <c:val>
            <c:numRef>
              <c:f>Sheet1!$C$15:$C$16</c:f>
              <c:numCache>
                <c:formatCode>General</c:formatCode>
                <c:ptCount val="2"/>
                <c:pt idx="0">
                  <c:v>41.9</c:v>
                </c:pt>
                <c:pt idx="1">
                  <c:v>58.1</c:v>
                </c:pt>
              </c:numCache>
            </c:numRef>
          </c:val>
        </c:ser>
        <c:dLbls>
          <c:showCatName val="1"/>
          <c:showPercent val="1"/>
        </c:dLbls>
        <c:firstSliceAng val="0"/>
      </c:pieChart>
    </c:plotArea>
    <c:plotVisOnly val="1"/>
    <c:dispBlanksAs val="zero"/>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IN"/>
  <c:style val="18"/>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lang="en-US" sz="2400" b="1" i="0" u="none" strike="noStrike" kern="1200" baseline="0">
                <a:solidFill>
                  <a:sysClr val="windowText" lastClr="000000"/>
                </a:solidFill>
                <a:latin typeface="+mn-lt"/>
                <a:ea typeface="+mn-ea"/>
                <a:cs typeface="+mn-cs"/>
              </a:defRPr>
            </a:pPr>
            <a:r>
              <a:rPr lang="en-US" sz="2400" b="1" i="0" baseline="0">
                <a:effectLst/>
              </a:rPr>
              <a:t>Hospitalisation break-up-URBAN</a:t>
            </a:r>
          </a:p>
        </c:rich>
      </c:tx>
    </c:title>
    <c:plotArea>
      <c:layout>
        <c:manualLayout>
          <c:layoutTarget val="inner"/>
          <c:xMode val="edge"/>
          <c:yMode val="edge"/>
          <c:x val="0.252446122316902"/>
          <c:y val="0.13852124626663001"/>
          <c:w val="0.53083874447200996"/>
          <c:h val="0.83515578332881035"/>
        </c:manualLayout>
      </c:layout>
      <c:pieChart>
        <c:varyColors val="1"/>
        <c:ser>
          <c:idx val="0"/>
          <c:order val="0"/>
          <c:explosion val="25"/>
          <c:dLbls>
            <c:txPr>
              <a:bodyPr/>
              <a:lstStyle/>
              <a:p>
                <a:pPr>
                  <a:defRPr lang="en-US" sz="1800"/>
                </a:pPr>
                <a:endParaRPr lang="en-US"/>
              </a:p>
            </c:txPr>
            <c:showCatName val="1"/>
            <c:showPercent val="1"/>
            <c:showLeaderLines val="1"/>
          </c:dLbls>
          <c:cat>
            <c:strRef>
              <c:f>Sheet1!$B$15:$B$16</c:f>
              <c:strCache>
                <c:ptCount val="2"/>
                <c:pt idx="0">
                  <c:v>Public</c:v>
                </c:pt>
                <c:pt idx="1">
                  <c:v>Private</c:v>
                </c:pt>
              </c:strCache>
            </c:strRef>
          </c:cat>
          <c:val>
            <c:numRef>
              <c:f>Sheet1!$D$15:$D$16</c:f>
              <c:numCache>
                <c:formatCode>General</c:formatCode>
                <c:ptCount val="2"/>
                <c:pt idx="0">
                  <c:v>32</c:v>
                </c:pt>
                <c:pt idx="1">
                  <c:v>68</c:v>
                </c:pt>
              </c:numCache>
            </c:numRef>
          </c:val>
        </c:ser>
        <c:dLbls>
          <c:showCatName val="1"/>
          <c:showPercent val="1"/>
        </c:dLbls>
        <c:firstSliceAng val="0"/>
      </c:pieChart>
    </c:plotArea>
    <c:plotVisOnly val="1"/>
    <c:dispBlanksAs val="zero"/>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IN"/>
  <c:style val="18"/>
  <c:chart>
    <c:autoTitleDeleted val="1"/>
    <c:plotArea>
      <c:layout/>
      <c:barChart>
        <c:barDir val="col"/>
        <c:grouping val="clustered"/>
        <c:ser>
          <c:idx val="0"/>
          <c:order val="0"/>
          <c:tx>
            <c:strRef>
              <c:f>[aaa.xlsx]Sheet1!$C$4</c:f>
              <c:strCache>
                <c:ptCount val="1"/>
                <c:pt idx="0">
                  <c:v>allocated</c:v>
                </c:pt>
              </c:strCache>
            </c:strRef>
          </c:tx>
          <c:dLbls>
            <c:txPr>
              <a:bodyPr/>
              <a:lstStyle/>
              <a:p>
                <a:pPr>
                  <a:defRPr lang="en-US" sz="1800">
                    <a:latin typeface="Times New Roman" pitchFamily="18" charset="0"/>
                    <a:cs typeface="Times New Roman" pitchFamily="18" charset="0"/>
                  </a:defRPr>
                </a:pPr>
                <a:endParaRPr lang="en-US"/>
              </a:p>
            </c:txPr>
            <c:showVal val="1"/>
          </c:dLbls>
          <c:cat>
            <c:strRef>
              <c:f>[aaa.xlsx]Sheet1!$D$3:$E$3</c:f>
              <c:strCache>
                <c:ptCount val="2"/>
                <c:pt idx="0">
                  <c:v>2012-13</c:v>
                </c:pt>
                <c:pt idx="1">
                  <c:v>2011-12</c:v>
                </c:pt>
              </c:strCache>
            </c:strRef>
          </c:cat>
          <c:val>
            <c:numRef>
              <c:f>[aaa.xlsx]Sheet1!$D$4:$E$4</c:f>
              <c:numCache>
                <c:formatCode>General</c:formatCode>
                <c:ptCount val="2"/>
                <c:pt idx="0">
                  <c:v>990</c:v>
                </c:pt>
                <c:pt idx="1">
                  <c:v>900</c:v>
                </c:pt>
              </c:numCache>
            </c:numRef>
          </c:val>
        </c:ser>
        <c:ser>
          <c:idx val="1"/>
          <c:order val="1"/>
          <c:tx>
            <c:strRef>
              <c:f>[aaa.xlsx]Sheet1!$C$5</c:f>
              <c:strCache>
                <c:ptCount val="1"/>
                <c:pt idx="0">
                  <c:v>utilised</c:v>
                </c:pt>
              </c:strCache>
            </c:strRef>
          </c:tx>
          <c:dLbls>
            <c:txPr>
              <a:bodyPr/>
              <a:lstStyle/>
              <a:p>
                <a:pPr>
                  <a:defRPr lang="en-US" sz="1800">
                    <a:latin typeface="Times New Roman" pitchFamily="18" charset="0"/>
                    <a:cs typeface="Times New Roman" pitchFamily="18" charset="0"/>
                  </a:defRPr>
                </a:pPr>
                <a:endParaRPr lang="en-US"/>
              </a:p>
            </c:txPr>
            <c:showVal val="1"/>
          </c:dLbls>
          <c:cat>
            <c:strRef>
              <c:f>[aaa.xlsx]Sheet1!$D$3:$E$3</c:f>
              <c:strCache>
                <c:ptCount val="2"/>
                <c:pt idx="0">
                  <c:v>2012-13</c:v>
                </c:pt>
                <c:pt idx="1">
                  <c:v>2011-12</c:v>
                </c:pt>
              </c:strCache>
            </c:strRef>
          </c:cat>
          <c:val>
            <c:numRef>
              <c:f>[aaa.xlsx]Sheet1!$D$5:$E$5</c:f>
              <c:numCache>
                <c:formatCode>General</c:formatCode>
                <c:ptCount val="2"/>
                <c:pt idx="0">
                  <c:v>580</c:v>
                </c:pt>
                <c:pt idx="1">
                  <c:v>611</c:v>
                </c:pt>
              </c:numCache>
            </c:numRef>
          </c:val>
        </c:ser>
        <c:dLbls>
          <c:showVal val="1"/>
        </c:dLbls>
        <c:overlap val="-25"/>
        <c:axId val="55997184"/>
        <c:axId val="55998720"/>
      </c:barChart>
      <c:catAx>
        <c:axId val="55997184"/>
        <c:scaling>
          <c:orientation val="minMax"/>
        </c:scaling>
        <c:axPos val="b"/>
        <c:majorTickMark val="none"/>
        <c:tickLblPos val="nextTo"/>
        <c:txPr>
          <a:bodyPr/>
          <a:lstStyle/>
          <a:p>
            <a:pPr>
              <a:defRPr lang="en-US" sz="2000">
                <a:latin typeface="Times New Roman" pitchFamily="18" charset="0"/>
                <a:cs typeface="Times New Roman" pitchFamily="18" charset="0"/>
              </a:defRPr>
            </a:pPr>
            <a:endParaRPr lang="en-US"/>
          </a:p>
        </c:txPr>
        <c:crossAx val="55998720"/>
        <c:crosses val="autoZero"/>
        <c:auto val="1"/>
        <c:lblAlgn val="ctr"/>
        <c:lblOffset val="100"/>
      </c:catAx>
      <c:valAx>
        <c:axId val="55998720"/>
        <c:scaling>
          <c:orientation val="minMax"/>
        </c:scaling>
        <c:delete val="1"/>
        <c:axPos val="l"/>
        <c:numFmt formatCode="General" sourceLinked="1"/>
        <c:tickLblPos val="nextTo"/>
        <c:crossAx val="55997184"/>
        <c:crosses val="autoZero"/>
        <c:crossBetween val="between"/>
      </c:valAx>
    </c:plotArea>
    <c:legend>
      <c:legendPos val="t"/>
      <c:txPr>
        <a:bodyPr/>
        <a:lstStyle/>
        <a:p>
          <a:pPr>
            <a:defRPr lang="en-US" sz="2400"/>
          </a:pPr>
          <a:endParaRPr lang="en-US"/>
        </a:p>
      </c:txPr>
    </c:legend>
    <c:plotVisOnly val="1"/>
    <c:dispBlanksAs val="gap"/>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11/17/2018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RURAL HEALTH - INDIA</a:t>
            </a:r>
            <a:endParaRPr lang="en-IN" dirty="0"/>
          </a:p>
        </p:txBody>
      </p:sp>
      <p:sp>
        <p:nvSpPr>
          <p:cNvPr id="3" name="Subtitle 2"/>
          <p:cNvSpPr>
            <a:spLocks noGrp="1"/>
          </p:cNvSpPr>
          <p:nvPr>
            <p:ph type="subTitle" idx="1"/>
          </p:nvPr>
        </p:nvSpPr>
        <p:spPr>
          <a:xfrm>
            <a:off x="914400" y="3505200"/>
            <a:ext cx="7696200" cy="2133600"/>
          </a:xfrm>
        </p:spPr>
        <p:txBody>
          <a:bodyPr>
            <a:normAutofit/>
          </a:bodyPr>
          <a:lstStyle/>
          <a:p>
            <a:pPr algn="ctr"/>
            <a:endParaRPr lang="en-IN" dirty="0" smtClean="0">
              <a:solidFill>
                <a:schemeClr val="tx1">
                  <a:lumMod val="95000"/>
                  <a:lumOff val="5000"/>
                </a:schemeClr>
              </a:solidFill>
            </a:endParaRPr>
          </a:p>
          <a:p>
            <a:pPr algn="ctr"/>
            <a:r>
              <a:rPr lang="en-IN" sz="3800" dirty="0" smtClean="0">
                <a:solidFill>
                  <a:schemeClr val="tx1">
                    <a:lumMod val="95000"/>
                    <a:lumOff val="5000"/>
                  </a:schemeClr>
                </a:solidFill>
              </a:rPr>
              <a:t>Dr. A. MARTHANDA PILLAI</a:t>
            </a:r>
          </a:p>
          <a:p>
            <a:pPr algn="ctr"/>
            <a:r>
              <a:rPr lang="en-IN" sz="2800" dirty="0" smtClean="0">
                <a:solidFill>
                  <a:schemeClr val="tx1">
                    <a:lumMod val="95000"/>
                    <a:lumOff val="5000"/>
                  </a:schemeClr>
                </a:solidFill>
              </a:rPr>
              <a:t>PAST NATIONAL </a:t>
            </a:r>
            <a:r>
              <a:rPr lang="en-IN" sz="2800" dirty="0" smtClean="0">
                <a:solidFill>
                  <a:schemeClr val="tx1">
                    <a:lumMod val="95000"/>
                    <a:lumOff val="5000"/>
                  </a:schemeClr>
                </a:solidFill>
              </a:rPr>
              <a:t>PRESIDENT </a:t>
            </a:r>
            <a:r>
              <a:rPr lang="en-IN" sz="2800" dirty="0" smtClean="0">
                <a:solidFill>
                  <a:schemeClr val="tx1">
                    <a:lumMod val="95000"/>
                    <a:lumOff val="5000"/>
                  </a:schemeClr>
                </a:solidFill>
              </a:rPr>
              <a:t>IMA</a:t>
            </a:r>
          </a:p>
          <a:p>
            <a:pPr algn="ctr"/>
            <a:endParaRPr lang="en-IN" dirty="0" smtClean="0"/>
          </a:p>
          <a:p>
            <a:pPr algn="ct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r>
              <a:rPr lang="en-US" b="1" dirty="0" smtClean="0"/>
              <a:t>Situation analysis</a:t>
            </a:r>
            <a:endParaRPr lang="en-IN" dirty="0"/>
          </a:p>
        </p:txBody>
      </p:sp>
      <p:sp>
        <p:nvSpPr>
          <p:cNvPr id="3" name="Content Placeholder 2"/>
          <p:cNvSpPr>
            <a:spLocks noGrp="1"/>
          </p:cNvSpPr>
          <p:nvPr>
            <p:ph idx="1"/>
          </p:nvPr>
        </p:nvSpPr>
        <p:spPr>
          <a:xfrm>
            <a:off x="228600" y="1600200"/>
            <a:ext cx="8610600" cy="5029200"/>
          </a:xfrm>
        </p:spPr>
        <p:txBody>
          <a:bodyPr>
            <a:normAutofit/>
          </a:bodyPr>
          <a:lstStyle/>
          <a:p>
            <a:r>
              <a:rPr lang="en-IN" dirty="0" smtClean="0"/>
              <a:t>In 2006, only </a:t>
            </a:r>
            <a:r>
              <a:rPr lang="en-IN" dirty="0" smtClean="0">
                <a:solidFill>
                  <a:srgbClr val="7030A0"/>
                </a:solidFill>
              </a:rPr>
              <a:t>26% </a:t>
            </a:r>
            <a:r>
              <a:rPr lang="en-IN" dirty="0" smtClean="0"/>
              <a:t>of doctors resided in rural areas, serving </a:t>
            </a:r>
            <a:r>
              <a:rPr lang="en-IN" dirty="0" smtClean="0">
                <a:solidFill>
                  <a:srgbClr val="7030A0"/>
                </a:solidFill>
              </a:rPr>
              <a:t>72% </a:t>
            </a:r>
            <a:r>
              <a:rPr lang="en-IN" dirty="0" smtClean="0"/>
              <a:t>of India’s population </a:t>
            </a:r>
          </a:p>
          <a:p>
            <a:r>
              <a:rPr lang="en-IN" dirty="0" smtClean="0"/>
              <a:t> </a:t>
            </a:r>
            <a:r>
              <a:rPr lang="en-IN" b="1" dirty="0" smtClean="0"/>
              <a:t>Density of nurses is three times higher in urban areas than rural areas.</a:t>
            </a:r>
            <a:endParaRPr lang="en-IN" dirty="0" smtClean="0"/>
          </a:p>
          <a:p>
            <a:r>
              <a:rPr lang="en-IN" i="1" dirty="0" smtClean="0"/>
              <a:t>The above facts clearly shows that there is less number of medical colleges in states where there are already shortage of doctors (skewed distribution) The syllabi and curriculum of MBBS do not give exposure to a medical student regarding rural heath scenario. The entrance examination system for MBBS itself promotes city-based candidates to get admission </a:t>
            </a:r>
            <a:endParaRPr lang="en-IN" dirty="0" smtClean="0"/>
          </a:p>
          <a:p>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295400"/>
          </a:xfrm>
        </p:spPr>
        <p:txBody>
          <a:bodyPr>
            <a:noAutofit/>
          </a:bodyPr>
          <a:lstStyle/>
          <a:p>
            <a:r>
              <a:rPr lang="en-IN" sz="2800" b="1" i="1" dirty="0" smtClean="0"/>
              <a:t>Health Parameters of the Population and the Availability of Health-Manpower</a:t>
            </a:r>
            <a:endParaRPr lang="en-IN" sz="2800" dirty="0"/>
          </a:p>
        </p:txBody>
      </p:sp>
      <p:sp>
        <p:nvSpPr>
          <p:cNvPr id="3" name="Content Placeholder 2"/>
          <p:cNvSpPr>
            <a:spLocks noGrp="1"/>
          </p:cNvSpPr>
          <p:nvPr>
            <p:ph idx="1"/>
          </p:nvPr>
        </p:nvSpPr>
        <p:spPr>
          <a:xfrm>
            <a:off x="228600" y="1524000"/>
            <a:ext cx="8686800" cy="5105400"/>
          </a:xfrm>
        </p:spPr>
        <p:txBody>
          <a:bodyPr>
            <a:normAutofit fontScale="92500"/>
          </a:bodyPr>
          <a:lstStyle/>
          <a:p>
            <a:r>
              <a:rPr lang="en-IN" b="1" dirty="0" smtClean="0">
                <a:solidFill>
                  <a:srgbClr val="002060"/>
                </a:solidFill>
              </a:rPr>
              <a:t>When comparing with 0.4 of Sri Lanka and 0.3 of Thailand, India had a Doctor population ratio of 0.5 per 1000 persons in 2005. </a:t>
            </a:r>
          </a:p>
          <a:p>
            <a:r>
              <a:rPr lang="en-IN" b="1" dirty="0" smtClean="0"/>
              <a:t>India had 2.19 nurses and midwives per doctor compared to Sri Lanka’s 3.94 and Thailand’s 5.07. In comparison between Sri Lanka and India. </a:t>
            </a:r>
          </a:p>
          <a:p>
            <a:r>
              <a:rPr lang="en-IN" b="1" dirty="0" smtClean="0">
                <a:solidFill>
                  <a:srgbClr val="002060"/>
                </a:solidFill>
              </a:rPr>
              <a:t>Sri Lanka has better health parameters even though India has more Doctor per population.</a:t>
            </a:r>
            <a:endParaRPr lang="en-IN" dirty="0" smtClean="0">
              <a:solidFill>
                <a:srgbClr val="002060"/>
              </a:solidFill>
            </a:endParaRPr>
          </a:p>
          <a:p>
            <a:pPr algn="just"/>
            <a:r>
              <a:rPr lang="en-US" dirty="0" smtClean="0">
                <a:latin typeface="Times New Roman" pitchFamily="18" charset="0"/>
                <a:cs typeface="Times New Roman" pitchFamily="18" charset="0"/>
              </a:rPr>
              <a:t>Projecting Human Resource (HR) at present we have 0.5 doctors per 1000 population which is expected to reach only </a:t>
            </a:r>
            <a:r>
              <a:rPr lang="en-US" b="1" dirty="0" smtClean="0">
                <a:solidFill>
                  <a:srgbClr val="002060"/>
                </a:solidFill>
                <a:latin typeface="Times New Roman" pitchFamily="18" charset="0"/>
                <a:cs typeface="Times New Roman" pitchFamily="18" charset="0"/>
              </a:rPr>
              <a:t>0.75 per 1000 even by 2022 </a:t>
            </a:r>
            <a:r>
              <a:rPr lang="en-US" dirty="0" smtClean="0">
                <a:latin typeface="Times New Roman" pitchFamily="18" charset="0"/>
                <a:cs typeface="Times New Roman" pitchFamily="18" charset="0"/>
              </a:rPr>
              <a:t>and that too, with around 180 plus new medical colleges getting added in next few years. </a:t>
            </a:r>
            <a:r>
              <a:rPr lang="en-US" b="1" dirty="0" smtClean="0">
                <a:latin typeface="Times New Roman" pitchFamily="18" charset="0"/>
                <a:cs typeface="Times New Roman" pitchFamily="18" charset="0"/>
              </a:rPr>
              <a:t>But the gap of requirement of nurses and midwives are very high</a:t>
            </a:r>
            <a:endParaRPr lang="en-IN" b="1" dirty="0" smtClean="0">
              <a:latin typeface="Times New Roman" pitchFamily="18" charset="0"/>
              <a:cs typeface="Times New Roman" pitchFamily="18" charset="0"/>
            </a:endParaRPr>
          </a:p>
          <a:p>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8839200" cy="5638800"/>
          </a:xfrm>
        </p:spPr>
        <p:txBody>
          <a:bodyPr>
            <a:normAutofit/>
          </a:bodyPr>
          <a:lstStyle/>
          <a:p>
            <a:pPr algn="just">
              <a:buNone/>
            </a:pPr>
            <a:r>
              <a:rPr lang="en-IN" b="1" dirty="0" smtClean="0"/>
              <a:t>	The doctor population ratio is not the only criteria for better health parameters. </a:t>
            </a:r>
          </a:p>
          <a:p>
            <a:pPr algn="just">
              <a:buNone/>
            </a:pPr>
            <a:endParaRPr lang="en-IN" b="1" dirty="0" smtClean="0"/>
          </a:p>
          <a:p>
            <a:pPr algn="just">
              <a:buNone/>
            </a:pPr>
            <a:r>
              <a:rPr lang="en-IN" b="1" dirty="0" smtClean="0">
                <a:solidFill>
                  <a:srgbClr val="002060"/>
                </a:solidFill>
              </a:rPr>
              <a:t>	It is the combined number of doctor, nurse, midwife and community health workers available per 1000 population which is more important. </a:t>
            </a:r>
          </a:p>
          <a:p>
            <a:pPr algn="just">
              <a:buNone/>
            </a:pPr>
            <a:r>
              <a:rPr lang="en-IN" b="1" dirty="0" smtClean="0">
                <a:solidFill>
                  <a:srgbClr val="002060"/>
                </a:solidFill>
              </a:rPr>
              <a:t>	</a:t>
            </a:r>
            <a:endParaRPr lang="en-IN" b="1" dirty="0" smtClean="0"/>
          </a:p>
          <a:p>
            <a:pPr algn="just">
              <a:buNone/>
            </a:pPr>
            <a:r>
              <a:rPr lang="en-IN" b="1" dirty="0" smtClean="0">
                <a:solidFill>
                  <a:srgbClr val="002060"/>
                </a:solidFill>
              </a:rPr>
              <a:t>	Though India has to increase the number of doctors, more important is to increase the number of nurses, midwives and other health staff.</a:t>
            </a:r>
            <a:endParaRPr lang="en-IN" dirty="0" smtClean="0">
              <a:solidFill>
                <a:srgbClr val="002060"/>
              </a:solidFill>
            </a:endParaRPr>
          </a:p>
          <a:p>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19200"/>
          </a:xfrm>
        </p:spPr>
        <p:txBody>
          <a:bodyPr>
            <a:noAutofit/>
          </a:bodyPr>
          <a:lstStyle/>
          <a:p>
            <a:pPr algn="ctr"/>
            <a:r>
              <a:rPr lang="en-IN" sz="3600" b="1" i="1" dirty="0" smtClean="0"/>
              <a:t>Health Parameters of the Population and the Availability of Health-Manpower</a:t>
            </a:r>
            <a:endParaRPr lang="en-IN" sz="3600" dirty="0"/>
          </a:p>
        </p:txBody>
      </p:sp>
      <p:graphicFrame>
        <p:nvGraphicFramePr>
          <p:cNvPr id="4" name="Content Placeholder 3"/>
          <p:cNvGraphicFramePr>
            <a:graphicFrameLocks noGrp="1"/>
          </p:cNvGraphicFramePr>
          <p:nvPr>
            <p:ph idx="1"/>
          </p:nvPr>
        </p:nvGraphicFramePr>
        <p:xfrm>
          <a:off x="457200" y="1752599"/>
          <a:ext cx="8458200" cy="4394565"/>
        </p:xfrm>
        <a:graphic>
          <a:graphicData uri="http://schemas.openxmlformats.org/drawingml/2006/table">
            <a:tbl>
              <a:tblPr firstRow="1" bandRow="1">
                <a:tableStyleId>{5C22544A-7EE6-4342-B048-85BDC9FD1C3A}</a:tableStyleId>
              </a:tblPr>
              <a:tblGrid>
                <a:gridCol w="5325533"/>
                <a:gridCol w="1096433"/>
                <a:gridCol w="1018117"/>
                <a:gridCol w="1018117"/>
              </a:tblGrid>
              <a:tr h="565817">
                <a:tc gridSpan="4">
                  <a:txBody>
                    <a:bodyPr/>
                    <a:lstStyle/>
                    <a:p>
                      <a:pPr algn="ctr"/>
                      <a:r>
                        <a:rPr lang="en-IN" sz="2000" b="1" kern="1200" dirty="0" smtClean="0">
                          <a:solidFill>
                            <a:schemeClr val="lt1"/>
                          </a:solidFill>
                          <a:latin typeface="+mn-lt"/>
                          <a:ea typeface="+mn-ea"/>
                          <a:cs typeface="+mn-cs"/>
                        </a:rPr>
                        <a:t>Projected availability of Modern Medicine Doctors and Nurses</a:t>
                      </a:r>
                      <a:endParaRPr lang="en-IN" sz="2000"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r>
              <a:tr h="573675">
                <a:tc>
                  <a:txBody>
                    <a:bodyPr/>
                    <a:lstStyle/>
                    <a:p>
                      <a:endParaRPr lang="en-IN" dirty="0"/>
                    </a:p>
                  </a:txBody>
                  <a:tcPr/>
                </a:tc>
                <a:tc>
                  <a:txBody>
                    <a:bodyPr/>
                    <a:lstStyle/>
                    <a:p>
                      <a:pPr algn="ctr"/>
                      <a:r>
                        <a:rPr lang="en-IN" dirty="0" smtClean="0">
                          <a:latin typeface="Times New Roman" pitchFamily="18" charset="0"/>
                          <a:cs typeface="Times New Roman" pitchFamily="18" charset="0"/>
                        </a:rPr>
                        <a:t>2011</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2017</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2022</a:t>
                      </a:r>
                      <a:endParaRPr lang="en-IN" dirty="0">
                        <a:latin typeface="Times New Roman" pitchFamily="18" charset="0"/>
                        <a:cs typeface="Times New Roman" pitchFamily="18" charset="0"/>
                      </a:endParaRPr>
                    </a:p>
                  </a:txBody>
                  <a:tcPr/>
                </a:tc>
              </a:tr>
              <a:tr h="990179">
                <a:tc>
                  <a:txBody>
                    <a:bodyPr/>
                    <a:lstStyle/>
                    <a:p>
                      <a:r>
                        <a:rPr lang="en-IN" sz="2000" kern="1200" dirty="0" smtClean="0">
                          <a:solidFill>
                            <a:schemeClr val="dk1"/>
                          </a:solidFill>
                          <a:latin typeface="+mn-lt"/>
                          <a:ea typeface="+mn-ea"/>
                          <a:cs typeface="+mn-cs"/>
                        </a:rPr>
                        <a:t>Modern Medicine doctors, nurses and midwives per 1000 population</a:t>
                      </a:r>
                      <a:endParaRPr lang="en-IN" sz="2000" dirty="0"/>
                    </a:p>
                  </a:txBody>
                  <a:tcPr/>
                </a:tc>
                <a:tc>
                  <a:txBody>
                    <a:bodyPr/>
                    <a:lstStyle/>
                    <a:p>
                      <a:pPr algn="ctr"/>
                      <a:r>
                        <a:rPr lang="en-IN" dirty="0" smtClean="0">
                          <a:latin typeface="Times New Roman" pitchFamily="18" charset="0"/>
                          <a:cs typeface="Times New Roman" pitchFamily="18" charset="0"/>
                        </a:rPr>
                        <a:t>1.29</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1.93</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2.53</a:t>
                      </a:r>
                      <a:endParaRPr lang="en-IN" dirty="0">
                        <a:latin typeface="Times New Roman" pitchFamily="18" charset="0"/>
                        <a:cs typeface="Times New Roman" pitchFamily="18" charset="0"/>
                      </a:endParaRPr>
                    </a:p>
                  </a:txBody>
                  <a:tcPr/>
                </a:tc>
              </a:tr>
              <a:tr h="573675">
                <a:tc>
                  <a:txBody>
                    <a:bodyPr/>
                    <a:lstStyle/>
                    <a:p>
                      <a:r>
                        <a:rPr lang="en-IN" sz="2000" kern="1200" dirty="0" smtClean="0">
                          <a:solidFill>
                            <a:schemeClr val="dk1"/>
                          </a:solidFill>
                          <a:latin typeface="+mn-lt"/>
                          <a:ea typeface="+mn-ea"/>
                          <a:cs typeface="+mn-cs"/>
                        </a:rPr>
                        <a:t>Population served per Modern Medicine doctor</a:t>
                      </a:r>
                      <a:endParaRPr lang="en-IN" sz="2000" dirty="0"/>
                    </a:p>
                  </a:txBody>
                  <a:tcPr/>
                </a:tc>
                <a:tc>
                  <a:txBody>
                    <a:bodyPr/>
                    <a:lstStyle/>
                    <a:p>
                      <a:pPr algn="ctr"/>
                      <a:r>
                        <a:rPr lang="en-IN" dirty="0" smtClean="0">
                          <a:latin typeface="Times New Roman" pitchFamily="18" charset="0"/>
                          <a:cs typeface="Times New Roman" pitchFamily="18" charset="0"/>
                        </a:rPr>
                        <a:t>1953</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1731</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1451</a:t>
                      </a:r>
                      <a:endParaRPr lang="en-IN" dirty="0">
                        <a:latin typeface="Times New Roman" pitchFamily="18" charset="0"/>
                        <a:cs typeface="Times New Roman" pitchFamily="18" charset="0"/>
                      </a:endParaRPr>
                    </a:p>
                  </a:txBody>
                  <a:tcPr/>
                </a:tc>
              </a:tr>
              <a:tr h="990179">
                <a:tc>
                  <a:txBody>
                    <a:bodyPr/>
                    <a:lstStyle/>
                    <a:p>
                      <a:r>
                        <a:rPr lang="en-IN" sz="2000" kern="1200" dirty="0" smtClean="0">
                          <a:solidFill>
                            <a:schemeClr val="dk1"/>
                          </a:solidFill>
                          <a:latin typeface="+mn-lt"/>
                          <a:ea typeface="+mn-ea"/>
                          <a:cs typeface="+mn-cs"/>
                        </a:rPr>
                        <a:t>Ratio of nurses and midwives per Ratio per </a:t>
                      </a:r>
                    </a:p>
                    <a:p>
                      <a:r>
                        <a:rPr lang="en-IN" sz="2000" kern="1200" dirty="0" smtClean="0">
                          <a:solidFill>
                            <a:schemeClr val="dk1"/>
                          </a:solidFill>
                          <a:latin typeface="+mn-lt"/>
                          <a:ea typeface="+mn-ea"/>
                          <a:cs typeface="+mn-cs"/>
                        </a:rPr>
                        <a:t>Modern Medicine doctor</a:t>
                      </a:r>
                      <a:endParaRPr lang="en-IN" sz="2000" dirty="0"/>
                    </a:p>
                  </a:txBody>
                  <a:tcPr/>
                </a:tc>
                <a:tc>
                  <a:txBody>
                    <a:bodyPr/>
                    <a:lstStyle/>
                    <a:p>
                      <a:pPr algn="ctr"/>
                      <a:r>
                        <a:rPr lang="en-IN" dirty="0" smtClean="0">
                          <a:latin typeface="Times New Roman" pitchFamily="18" charset="0"/>
                          <a:cs typeface="Times New Roman" pitchFamily="18" charset="0"/>
                        </a:rPr>
                        <a:t>1.53</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2.33</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2.94</a:t>
                      </a:r>
                      <a:endParaRPr lang="en-IN" dirty="0">
                        <a:latin typeface="Times New Roman" pitchFamily="18" charset="0"/>
                        <a:cs typeface="Times New Roman" pitchFamily="18" charset="0"/>
                      </a:endParaRPr>
                    </a:p>
                  </a:txBody>
                  <a:tcPr/>
                </a:tc>
              </a:tr>
              <a:tr h="573675">
                <a:tc>
                  <a:txBody>
                    <a:bodyPr/>
                    <a:lstStyle/>
                    <a:p>
                      <a:r>
                        <a:rPr lang="en-IN" sz="2000" kern="1200" dirty="0" smtClean="0">
                          <a:solidFill>
                            <a:schemeClr val="dk1"/>
                          </a:solidFill>
                          <a:latin typeface="+mn-lt"/>
                          <a:ea typeface="+mn-ea"/>
                          <a:cs typeface="+mn-cs"/>
                        </a:rPr>
                        <a:t>Ratio of nurses to a Modern Medicine Doctor </a:t>
                      </a:r>
                      <a:endParaRPr lang="en-IN" sz="2000" dirty="0"/>
                    </a:p>
                  </a:txBody>
                  <a:tcPr/>
                </a:tc>
                <a:tc>
                  <a:txBody>
                    <a:bodyPr/>
                    <a:lstStyle/>
                    <a:p>
                      <a:pPr algn="ctr"/>
                      <a:r>
                        <a:rPr lang="en-IN" dirty="0" smtClean="0">
                          <a:latin typeface="Times New Roman" pitchFamily="18" charset="0"/>
                          <a:cs typeface="Times New Roman" pitchFamily="18" charset="0"/>
                        </a:rPr>
                        <a:t>1.05</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1.81</a:t>
                      </a:r>
                      <a:endParaRPr lang="en-IN" dirty="0">
                        <a:latin typeface="Times New Roman" pitchFamily="18" charset="0"/>
                        <a:cs typeface="Times New Roman" pitchFamily="18" charset="0"/>
                      </a:endParaRPr>
                    </a:p>
                  </a:txBody>
                  <a:tcPr/>
                </a:tc>
                <a:tc>
                  <a:txBody>
                    <a:bodyPr/>
                    <a:lstStyle/>
                    <a:p>
                      <a:pPr algn="ctr"/>
                      <a:r>
                        <a:rPr lang="en-IN" dirty="0" smtClean="0">
                          <a:latin typeface="Times New Roman" pitchFamily="18" charset="0"/>
                          <a:cs typeface="Times New Roman" pitchFamily="18" charset="0"/>
                        </a:rPr>
                        <a:t>2.22</a:t>
                      </a:r>
                      <a:endParaRPr lang="en-IN"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382000" cy="5715000"/>
          </a:xfrm>
        </p:spPr>
        <p:txBody>
          <a:bodyPr>
            <a:normAutofit/>
          </a:bodyPr>
          <a:lstStyle/>
          <a:p>
            <a:pPr>
              <a:buNone/>
            </a:pPr>
            <a:r>
              <a:rPr lang="en-US" b="1" dirty="0" smtClean="0">
                <a:solidFill>
                  <a:srgbClr val="002060"/>
                </a:solidFill>
              </a:rPr>
              <a:t>Areas which require equal attention for improving the health of the public:</a:t>
            </a:r>
          </a:p>
          <a:p>
            <a:pPr>
              <a:buNone/>
            </a:pPr>
            <a:endParaRPr lang="en-US" b="1" dirty="0" smtClean="0"/>
          </a:p>
          <a:p>
            <a:pPr algn="just"/>
            <a:r>
              <a:rPr lang="en-US" b="1" dirty="0" smtClean="0">
                <a:solidFill>
                  <a:srgbClr val="002060"/>
                </a:solidFill>
              </a:rPr>
              <a:t>Improving social determinants of health </a:t>
            </a:r>
            <a:r>
              <a:rPr lang="en-US" dirty="0" smtClean="0"/>
              <a:t>like protected water, sanitary toilets, nutrition, reduction of environmental pollution and provision for housing all contribute to health of the population. </a:t>
            </a:r>
          </a:p>
          <a:p>
            <a:pPr algn="just"/>
            <a:r>
              <a:rPr lang="en-US" b="1" dirty="0" smtClean="0">
                <a:solidFill>
                  <a:srgbClr val="002060"/>
                </a:solidFill>
              </a:rPr>
              <a:t>Increasing awareness regarding healthy living </a:t>
            </a:r>
            <a:r>
              <a:rPr lang="en-US" dirty="0" smtClean="0"/>
              <a:t>among the public. Promoting hospital based delivery</a:t>
            </a:r>
            <a:r>
              <a:rPr lang="en-US" b="1" dirty="0" smtClean="0">
                <a:solidFill>
                  <a:srgbClr val="002060"/>
                </a:solidFill>
              </a:rPr>
              <a:t>. </a:t>
            </a:r>
          </a:p>
          <a:p>
            <a:pPr algn="just"/>
            <a:r>
              <a:rPr lang="en-US" b="1" dirty="0" smtClean="0">
                <a:solidFill>
                  <a:srgbClr val="002060"/>
                </a:solidFill>
              </a:rPr>
              <a:t>Promoting immunization and other preventive measures</a:t>
            </a:r>
            <a:r>
              <a:rPr lang="en-US" dirty="0" smtClean="0"/>
              <a:t>.</a:t>
            </a:r>
            <a:endParaRPr lang="en-IN" dirty="0" smtClean="0"/>
          </a:p>
          <a:p>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smtClean="0"/>
              <a:t>Some facts from the National Sample Survey (2014)</a:t>
            </a:r>
            <a:endParaRPr lang="en-IN" sz="4000" dirty="0"/>
          </a:p>
        </p:txBody>
      </p:sp>
      <p:graphicFrame>
        <p:nvGraphicFramePr>
          <p:cNvPr id="4" name="Content Placeholder 3"/>
          <p:cNvGraphicFramePr>
            <a:graphicFrameLocks noGrp="1"/>
          </p:cNvGraphicFramePr>
          <p:nvPr>
            <p:ph idx="1"/>
          </p:nvPr>
        </p:nvGraphicFramePr>
        <p:xfrm>
          <a:off x="228600" y="1935163"/>
          <a:ext cx="8686800" cy="49228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r>
              <a:rPr lang="en-US" b="1" dirty="0" smtClean="0">
                <a:solidFill>
                  <a:srgbClr val="002060"/>
                </a:solidFill>
              </a:rPr>
              <a:t>More than 90 percent population </a:t>
            </a:r>
            <a:r>
              <a:rPr lang="en-US" dirty="0" smtClean="0"/>
              <a:t>is using modern medicine for treatment. Private doctors were the most important single source of treatment – </a:t>
            </a:r>
            <a:r>
              <a:rPr lang="en-US" b="1" dirty="0" smtClean="0">
                <a:solidFill>
                  <a:srgbClr val="002060"/>
                </a:solidFill>
              </a:rPr>
              <a:t>more than 50% both in rural and urban areas</a:t>
            </a:r>
            <a:endParaRPr lang="en-IN" b="1" dirty="0" smtClean="0">
              <a:solidFill>
                <a:srgbClr val="002060"/>
              </a:solidFill>
            </a:endParaRPr>
          </a:p>
          <a:p>
            <a:r>
              <a:rPr lang="en-US" b="1" dirty="0" smtClean="0">
                <a:solidFill>
                  <a:srgbClr val="002060"/>
                </a:solidFill>
              </a:rPr>
              <a:t>72 per cent ailment in the rural areas and 79 per cent ailment in the urban areas </a:t>
            </a:r>
            <a:r>
              <a:rPr lang="en-US" dirty="0" smtClean="0"/>
              <a:t>were treated in the </a:t>
            </a:r>
            <a:r>
              <a:rPr lang="en-US" b="1" dirty="0" smtClean="0">
                <a:solidFill>
                  <a:srgbClr val="002060"/>
                </a:solidFill>
              </a:rPr>
              <a:t>private sector </a:t>
            </a:r>
            <a:r>
              <a:rPr lang="en-US" dirty="0" smtClean="0"/>
              <a:t>(consisting of private doctors, nursing homes, private hospitals, charitable institutions)</a:t>
            </a:r>
            <a:endParaRPr lang="en-IN" dirty="0" smtClean="0"/>
          </a:p>
          <a:p>
            <a:r>
              <a:rPr lang="en-US" dirty="0" smtClean="0"/>
              <a:t>Hospitalization care- mostly in private modern medicine institutions</a:t>
            </a:r>
            <a:endParaRPr lang="en-IN" dirty="0" smtClean="0"/>
          </a:p>
          <a:p>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533400"/>
          <a:ext cx="8229600" cy="55927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57800"/>
            <a:ext cx="8229600" cy="1219200"/>
          </a:xfrm>
        </p:spPr>
        <p:txBody>
          <a:bodyPr>
            <a:noAutofit/>
          </a:bodyPr>
          <a:lstStyle/>
          <a:p>
            <a:r>
              <a:rPr lang="en-US" sz="2800" dirty="0" smtClean="0">
                <a:solidFill>
                  <a:schemeClr val="tx1"/>
                </a:solidFill>
              </a:rPr>
              <a:t>Irrespective of urban/rural, financial capacity, people prefer modern medicine for OP Care</a:t>
            </a:r>
            <a:endParaRPr lang="en-IN" sz="2800" dirty="0">
              <a:solidFill>
                <a:schemeClr val="tx1"/>
              </a:solidFill>
            </a:endParaRPr>
          </a:p>
        </p:txBody>
      </p:sp>
      <p:graphicFrame>
        <p:nvGraphicFramePr>
          <p:cNvPr id="4" name="Content Placeholder 3"/>
          <p:cNvGraphicFramePr>
            <a:graphicFrameLocks noGrp="1"/>
          </p:cNvGraphicFramePr>
          <p:nvPr>
            <p:ph idx="1"/>
          </p:nvPr>
        </p:nvGraphicFramePr>
        <p:xfrm>
          <a:off x="457200" y="533400"/>
          <a:ext cx="8153400" cy="4495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533400" y="685800"/>
            <a:ext cx="8229600" cy="1371600"/>
          </a:xfrm>
          <a:prstGeom prst="rect">
            <a:avLst/>
          </a:prstGeom>
        </p:spPr>
      </p:pic>
      <p:pic>
        <p:nvPicPr>
          <p:cNvPr id="5" name="Content Placeholder 4"/>
          <p:cNvPicPr>
            <a:picLocks noGrp="1"/>
          </p:cNvPicPr>
          <p:nvPr>
            <p:ph idx="1"/>
          </p:nvPr>
        </p:nvPicPr>
        <p:blipFill>
          <a:blip r:embed="rId3"/>
          <a:stretch>
            <a:fillRect/>
          </a:stretch>
        </p:blipFill>
        <p:spPr>
          <a:xfrm>
            <a:off x="457200" y="2133600"/>
            <a:ext cx="8153400" cy="3962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1981200"/>
          </a:xfrm>
        </p:spPr>
        <p:txBody>
          <a:bodyPr>
            <a:normAutofit/>
          </a:bodyPr>
          <a:lstStyle/>
          <a:p>
            <a:pPr algn="ctr"/>
            <a:r>
              <a:rPr lang="en-US" b="1" dirty="0" smtClean="0"/>
              <a:t>IMA VIEW POINTS ON RURAL HEALTH</a:t>
            </a:r>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rotWithShape="1">
          <a:blip r:embed="rId2"/>
          <a:stretch/>
        </p:blipFill>
        <p:spPr>
          <a:xfrm>
            <a:off x="685800" y="1066801"/>
            <a:ext cx="7696199" cy="50292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Autofit/>
          </a:bodyPr>
          <a:lstStyle/>
          <a:p>
            <a:r>
              <a:rPr lang="en-US" sz="3200" dirty="0" smtClean="0"/>
              <a:t>For IP care, the evidence is even clear, no one prefers other than modern medicine</a:t>
            </a:r>
            <a:endParaRPr lang="en-IN" sz="3200" dirty="0"/>
          </a:p>
        </p:txBody>
      </p:sp>
      <p:pic>
        <p:nvPicPr>
          <p:cNvPr id="4" name="Content Placeholder 3"/>
          <p:cNvPicPr>
            <a:picLocks noGrp="1"/>
          </p:cNvPicPr>
          <p:nvPr>
            <p:ph idx="1"/>
          </p:nvPr>
        </p:nvPicPr>
        <p:blipFill>
          <a:blip r:embed="rId2"/>
          <a:stretch>
            <a:fillRect/>
          </a:stretch>
        </p:blipFill>
        <p:spPr>
          <a:xfrm>
            <a:off x="609600" y="1600201"/>
            <a:ext cx="7772400" cy="1142999"/>
          </a:xfrm>
          <a:prstGeom prst="rect">
            <a:avLst/>
          </a:prstGeom>
        </p:spPr>
      </p:pic>
      <p:pic>
        <p:nvPicPr>
          <p:cNvPr id="5" name="Picture 4"/>
          <p:cNvPicPr/>
          <p:nvPr/>
        </p:nvPicPr>
        <p:blipFill>
          <a:blip r:embed="rId3"/>
          <a:stretch>
            <a:fillRect/>
          </a:stretch>
        </p:blipFill>
        <p:spPr>
          <a:xfrm>
            <a:off x="685800" y="2895600"/>
            <a:ext cx="7543800" cy="35814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rotWithShape="1">
          <a:blip r:embed="rId2"/>
          <a:srcRect l="-650" r="1367"/>
          <a:stretch/>
        </p:blipFill>
        <p:spPr>
          <a:xfrm>
            <a:off x="533400" y="685800"/>
            <a:ext cx="7924800" cy="55626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04088"/>
            <a:ext cx="7848600" cy="1143000"/>
          </a:xfrm>
        </p:spPr>
        <p:txBody>
          <a:bodyPr>
            <a:noAutofit/>
          </a:bodyPr>
          <a:lstStyle/>
          <a:p>
            <a:pPr algn="l"/>
            <a:r>
              <a:rPr lang="en-US" sz="2800" dirty="0" smtClean="0"/>
              <a:t>Is alternate streams cheaper?</a:t>
            </a:r>
            <a:r>
              <a:rPr lang="en-IN" sz="2800" dirty="0" smtClean="0"/>
              <a:t/>
            </a:r>
            <a:br>
              <a:rPr lang="en-IN" sz="2800" dirty="0" smtClean="0"/>
            </a:br>
            <a:r>
              <a:rPr lang="en-US" sz="2800" dirty="0" smtClean="0"/>
              <a:t>Average medical expense per childbirth, national average in Rupees</a:t>
            </a:r>
            <a:endParaRPr lang="en-IN" sz="2800" dirty="0"/>
          </a:p>
        </p:txBody>
      </p:sp>
      <p:pic>
        <p:nvPicPr>
          <p:cNvPr id="1027" name="Picture 3"/>
          <p:cNvPicPr>
            <a:picLocks noChangeAspect="1" noChangeArrowheads="1"/>
          </p:cNvPicPr>
          <p:nvPr/>
        </p:nvPicPr>
        <p:blipFill>
          <a:blip r:embed="rId2"/>
          <a:srcRect/>
          <a:stretch>
            <a:fillRect/>
          </a:stretch>
        </p:blipFill>
        <p:spPr bwMode="auto">
          <a:xfrm>
            <a:off x="381000" y="1905000"/>
            <a:ext cx="8305800" cy="3581400"/>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dirty="0" smtClean="0"/>
              <a:t>Limited resources and inequity in allocation</a:t>
            </a:r>
            <a:r>
              <a:rPr lang="en-IN" sz="3100" dirty="0" smtClean="0"/>
              <a:t/>
            </a:r>
            <a:br>
              <a:rPr lang="en-IN" sz="3100" dirty="0" smtClean="0"/>
            </a:br>
            <a:r>
              <a:rPr lang="en-US" sz="3100" b="1" dirty="0" smtClean="0"/>
              <a:t>AYUSH allocation and utilization of central fund in CRORES </a:t>
            </a:r>
            <a:endParaRPr lang="en-IN" dirty="0"/>
          </a:p>
        </p:txBody>
      </p:sp>
      <p:graphicFrame>
        <p:nvGraphicFramePr>
          <p:cNvPr id="4" name="Content Placeholder 3"/>
          <p:cNvGraphicFramePr>
            <a:graphicFrameLocks noGrp="1"/>
          </p:cNvGraphicFramePr>
          <p:nvPr>
            <p:ph idx="1"/>
          </p:nvPr>
        </p:nvGraphicFramePr>
        <p:xfrm>
          <a:off x="457200" y="1935163"/>
          <a:ext cx="8229600" cy="46942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IN" sz="3200" b="1" dirty="0" smtClean="0"/>
              <a:t>Budgetary allocation for health – the key to improving public health </a:t>
            </a:r>
            <a:endParaRPr lang="en-IN" sz="3200" dirty="0"/>
          </a:p>
        </p:txBody>
      </p:sp>
      <p:sp>
        <p:nvSpPr>
          <p:cNvPr id="3" name="Content Placeholder 2"/>
          <p:cNvSpPr>
            <a:spLocks noGrp="1"/>
          </p:cNvSpPr>
          <p:nvPr>
            <p:ph idx="1"/>
          </p:nvPr>
        </p:nvSpPr>
        <p:spPr/>
        <p:txBody>
          <a:bodyPr>
            <a:normAutofit/>
          </a:bodyPr>
          <a:lstStyle/>
          <a:p>
            <a:pPr lvl="0"/>
            <a:r>
              <a:rPr lang="en-US" dirty="0" smtClean="0"/>
              <a:t>In 2015 budget, total health allocation decreased by 5.7 % </a:t>
            </a:r>
            <a:endParaRPr lang="en-IN" sz="2400" dirty="0" smtClean="0"/>
          </a:p>
          <a:p>
            <a:pPr lvl="1"/>
            <a:r>
              <a:rPr lang="en-US" b="1" dirty="0" smtClean="0">
                <a:solidFill>
                  <a:srgbClr val="002060"/>
                </a:solidFill>
              </a:rPr>
              <a:t>But out of 33,152 </a:t>
            </a:r>
            <a:r>
              <a:rPr lang="en-US" b="1" dirty="0" err="1" smtClean="0">
                <a:solidFill>
                  <a:srgbClr val="002060"/>
                </a:solidFill>
              </a:rPr>
              <a:t>crore</a:t>
            </a:r>
            <a:r>
              <a:rPr lang="en-US" b="1" dirty="0" smtClean="0">
                <a:solidFill>
                  <a:srgbClr val="002060"/>
                </a:solidFill>
              </a:rPr>
              <a:t> AYUSH gets 1,214 </a:t>
            </a:r>
            <a:r>
              <a:rPr lang="en-US" b="1" dirty="0" err="1" smtClean="0">
                <a:solidFill>
                  <a:srgbClr val="002060"/>
                </a:solidFill>
              </a:rPr>
              <a:t>crore</a:t>
            </a:r>
            <a:r>
              <a:rPr lang="en-US" b="1" dirty="0" smtClean="0">
                <a:solidFill>
                  <a:srgbClr val="002060"/>
                </a:solidFill>
              </a:rPr>
              <a:t> (3.7%)</a:t>
            </a:r>
            <a:endParaRPr lang="en-IN" sz="2000" dirty="0" smtClean="0">
              <a:solidFill>
                <a:srgbClr val="002060"/>
              </a:solidFill>
            </a:endParaRPr>
          </a:p>
          <a:p>
            <a:pPr lvl="1"/>
            <a:r>
              <a:rPr lang="en-US" b="1" u="sng" dirty="0" smtClean="0">
                <a:solidFill>
                  <a:srgbClr val="002060"/>
                </a:solidFill>
              </a:rPr>
              <a:t>Whereas 0.5% of population use AYUSH for health care</a:t>
            </a:r>
            <a:endParaRPr lang="en-IN" sz="2000" dirty="0" smtClean="0">
              <a:solidFill>
                <a:srgbClr val="002060"/>
              </a:solidFill>
            </a:endParaRPr>
          </a:p>
          <a:p>
            <a:pPr lvl="0"/>
            <a:r>
              <a:rPr lang="en-US" dirty="0" smtClean="0"/>
              <a:t>The approved allocation of the AYUSH department has been increasing progressively over the years. </a:t>
            </a:r>
            <a:endParaRPr lang="en-IN" sz="2400" dirty="0" smtClean="0"/>
          </a:p>
          <a:p>
            <a:pPr lvl="1"/>
            <a:r>
              <a:rPr lang="en-US" b="1" dirty="0" smtClean="0">
                <a:solidFill>
                  <a:srgbClr val="002060"/>
                </a:solidFill>
              </a:rPr>
              <a:t>The allocation of the 12th Five Year Plan of Rs.10,044 </a:t>
            </a:r>
            <a:r>
              <a:rPr lang="en-US" b="1" dirty="0" err="1" smtClean="0">
                <a:solidFill>
                  <a:srgbClr val="002060"/>
                </a:solidFill>
              </a:rPr>
              <a:t>crore</a:t>
            </a:r>
            <a:r>
              <a:rPr lang="en-US" b="1" dirty="0" smtClean="0">
                <a:solidFill>
                  <a:srgbClr val="002060"/>
                </a:solidFill>
              </a:rPr>
              <a:t> amounts to an increase of 235 per cent over the actual expenditure of 11th plan </a:t>
            </a:r>
            <a:endParaRPr lang="en-IN" sz="2000" b="1" dirty="0" smtClean="0">
              <a:solidFill>
                <a:srgbClr val="002060"/>
              </a:solidFill>
            </a:endParaRPr>
          </a:p>
          <a:p>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639312"/>
          </a:xfrm>
        </p:spPr>
        <p:txBody>
          <a:bodyPr>
            <a:noAutofit/>
          </a:bodyPr>
          <a:lstStyle/>
          <a:p>
            <a:pPr algn="ctr"/>
            <a:r>
              <a:rPr lang="en-IN" sz="4000" b="1" dirty="0" smtClean="0"/>
              <a:t>WHY IMA OBJECT AYUSH WITH BRIDGE COURSE AT PHC’S</a:t>
            </a:r>
            <a:endParaRPr lang="en-IN" sz="40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b="1" dirty="0" smtClean="0"/>
              <a:t>AYUSH Bridge course</a:t>
            </a:r>
            <a:endParaRPr lang="en-IN" dirty="0"/>
          </a:p>
        </p:txBody>
      </p:sp>
      <p:sp>
        <p:nvSpPr>
          <p:cNvPr id="3" name="Content Placeholder 2"/>
          <p:cNvSpPr>
            <a:spLocks noGrp="1"/>
          </p:cNvSpPr>
          <p:nvPr>
            <p:ph idx="1"/>
          </p:nvPr>
        </p:nvSpPr>
        <p:spPr>
          <a:xfrm>
            <a:off x="457200" y="1752600"/>
            <a:ext cx="8229600" cy="4572000"/>
          </a:xfrm>
        </p:spPr>
        <p:txBody>
          <a:bodyPr>
            <a:normAutofit fontScale="92500" lnSpcReduction="20000"/>
          </a:bodyPr>
          <a:lstStyle/>
          <a:p>
            <a:pPr algn="just"/>
            <a:r>
              <a:rPr lang="en-US" dirty="0" smtClean="0"/>
              <a:t>Posting of AYUSH Doctors after Bridge course in PHC's and SC's is not a solution for improving Rural Health.</a:t>
            </a:r>
            <a:endParaRPr lang="en-IN" dirty="0" smtClean="0"/>
          </a:p>
          <a:p>
            <a:pPr algn="just"/>
            <a:r>
              <a:rPr lang="en-US" dirty="0" smtClean="0"/>
              <a:t>The role of Doctor at the PHC is 20% curative and 80% preventive including immunization and improving social determinants of health .</a:t>
            </a:r>
            <a:endParaRPr lang="en-IN" dirty="0" smtClean="0"/>
          </a:p>
          <a:p>
            <a:pPr algn="just"/>
            <a:r>
              <a:rPr lang="en-US" dirty="0" smtClean="0"/>
              <a:t>The knowledge to prescribe 15 or 20 modern medical drugs is not enough in handling emergencies like imminent delivery, Myocardial Infarct, </a:t>
            </a:r>
            <a:r>
              <a:rPr lang="en-US" dirty="0" err="1" smtClean="0"/>
              <a:t>Cerebro</a:t>
            </a:r>
            <a:r>
              <a:rPr lang="en-US" dirty="0" smtClean="0"/>
              <a:t> Vascular Accidents, RTA, Acute organ diseases, etc.</a:t>
            </a:r>
            <a:endParaRPr lang="en-IN" dirty="0" smtClean="0"/>
          </a:p>
          <a:p>
            <a:pPr algn="just"/>
            <a:r>
              <a:rPr lang="en-US" dirty="0" smtClean="0"/>
              <a:t>Practitioners of other systems of medicine who do not believe in infections, micro organisms, and those who believe that when the concentration of a drug is reduced efficiency will improve cannot give leadership to immunization.</a:t>
            </a:r>
            <a:endParaRPr lang="en-IN" dirty="0" smtClean="0"/>
          </a:p>
          <a:p>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b="1" dirty="0" smtClean="0"/>
              <a:t>AYUSH Bridge course </a:t>
            </a:r>
            <a:endParaRPr lang="en-IN" dirty="0"/>
          </a:p>
        </p:txBody>
      </p:sp>
      <p:sp>
        <p:nvSpPr>
          <p:cNvPr id="3" name="Content Placeholder 2"/>
          <p:cNvSpPr>
            <a:spLocks noGrp="1"/>
          </p:cNvSpPr>
          <p:nvPr>
            <p:ph idx="1"/>
          </p:nvPr>
        </p:nvSpPr>
        <p:spPr>
          <a:xfrm>
            <a:off x="228600" y="1524000"/>
            <a:ext cx="8610600" cy="5105400"/>
          </a:xfrm>
        </p:spPr>
        <p:txBody>
          <a:bodyPr>
            <a:normAutofit fontScale="85000" lnSpcReduction="20000"/>
          </a:bodyPr>
          <a:lstStyle/>
          <a:p>
            <a:pPr algn="just"/>
            <a:r>
              <a:rPr lang="en-US" dirty="0" smtClean="0"/>
              <a:t>This will be the best way to destroy alternate systems of medicine and deny the population who  look forward to  alternate pure systems of medicine.</a:t>
            </a:r>
            <a:endParaRPr lang="en-IN" dirty="0" smtClean="0"/>
          </a:p>
          <a:p>
            <a:pPr algn="just"/>
            <a:r>
              <a:rPr lang="en-US" dirty="0" smtClean="0"/>
              <a:t>More over there are more than 7.5 </a:t>
            </a:r>
            <a:r>
              <a:rPr lang="en-US" dirty="0" err="1" smtClean="0"/>
              <a:t>lakhs</a:t>
            </a:r>
            <a:r>
              <a:rPr lang="en-US" dirty="0" smtClean="0"/>
              <a:t> of AYUSH practitioners. when we need hardly 5000 doctors more  to fill vacant posts in PHC's what is the criteria to choose 5000 AYSH doctors out of 7.5 </a:t>
            </a:r>
            <a:r>
              <a:rPr lang="en-US" dirty="0" err="1" smtClean="0"/>
              <a:t>lakhs</a:t>
            </a:r>
            <a:r>
              <a:rPr lang="en-US" dirty="0" smtClean="0"/>
              <a:t>.</a:t>
            </a:r>
            <a:endParaRPr lang="en-IN" dirty="0" smtClean="0"/>
          </a:p>
          <a:p>
            <a:pPr algn="just"/>
            <a:r>
              <a:rPr lang="en-IN" dirty="0" smtClean="0"/>
              <a:t>Regarding immediate need for modern medical doctors at the ratio of 1/ 1000 population </a:t>
            </a:r>
          </a:p>
          <a:p>
            <a:pPr algn="just"/>
            <a:r>
              <a:rPr lang="en-IN" dirty="0" smtClean="0"/>
              <a:t>At present GOI has one PHC serving 30000 population. Even in this facilities are lacking. </a:t>
            </a:r>
          </a:p>
          <a:p>
            <a:pPr algn="just"/>
            <a:r>
              <a:rPr lang="en-IN" dirty="0" smtClean="0"/>
              <a:t>The magical number of 1/1000 is not required in the next 10 years till government investment, in facilities and staff pattern improvement </a:t>
            </a:r>
          </a:p>
          <a:p>
            <a:pPr algn="just"/>
            <a:r>
              <a:rPr lang="en-IN" dirty="0" smtClean="0"/>
              <a:t>Today the need is hardly 5000 doctors to fill vacancies in PHC’s</a:t>
            </a:r>
          </a:p>
          <a:p>
            <a:pPr algn="just"/>
            <a:r>
              <a:rPr lang="en-IN" b="1" dirty="0" smtClean="0"/>
              <a:t>For the temporary requirement an incorporation of a clause for separate registration in NMC bill is not required </a:t>
            </a:r>
            <a:endParaRPr lang="en-IN" dirty="0" smtClean="0"/>
          </a:p>
          <a:p>
            <a:pPr algn="just"/>
            <a:endParaRPr lang="en-IN" dirty="0" smtClean="0"/>
          </a:p>
          <a:p>
            <a:pPr algn="just"/>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b="1" dirty="0" smtClean="0"/>
              <a:t>AYUSH Bridge course </a:t>
            </a:r>
            <a:endParaRPr lang="en-IN" dirty="0"/>
          </a:p>
        </p:txBody>
      </p:sp>
      <p:sp>
        <p:nvSpPr>
          <p:cNvPr id="3" name="Content Placeholder 2"/>
          <p:cNvSpPr>
            <a:spLocks noGrp="1"/>
          </p:cNvSpPr>
          <p:nvPr>
            <p:ph idx="1"/>
          </p:nvPr>
        </p:nvSpPr>
        <p:spPr>
          <a:xfrm>
            <a:off x="457200" y="2895600"/>
            <a:ext cx="8229600" cy="3429000"/>
          </a:xfrm>
        </p:spPr>
        <p:txBody>
          <a:bodyPr/>
          <a:lstStyle/>
          <a:p>
            <a:pPr algn="just"/>
            <a:r>
              <a:rPr lang="en-IN" dirty="0" smtClean="0"/>
              <a:t>By filling the gap in manpower requirement by compromise health workers ( AYUSH with bridge course) will amount to two standards of health care for the citizens of India. </a:t>
            </a:r>
          </a:p>
          <a:p>
            <a:pPr>
              <a:buNone/>
            </a:pP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382000" cy="4800600"/>
          </a:xfrm>
        </p:spPr>
        <p:txBody>
          <a:bodyPr>
            <a:normAutofit fontScale="90000"/>
          </a:bodyPr>
          <a:lstStyle/>
          <a:p>
            <a:r>
              <a:rPr lang="en-IN" b="1" dirty="0" smtClean="0"/>
              <a:t>INDIA LIVES IN VILLAGES</a:t>
            </a:r>
            <a:r>
              <a:rPr lang="en-IN" dirty="0" smtClean="0"/>
              <a:t/>
            </a:r>
            <a:br>
              <a:rPr lang="en-IN" dirty="0" smtClean="0"/>
            </a:br>
            <a:r>
              <a:rPr lang="en-IN" dirty="0" smtClean="0"/>
              <a:t>				-Mahatma Gandhi</a:t>
            </a:r>
            <a:br>
              <a:rPr lang="en-IN" dirty="0" smtClean="0"/>
            </a:br>
            <a:r>
              <a:rPr lang="en-IN" dirty="0" smtClean="0"/>
              <a:t/>
            </a:r>
            <a:br>
              <a:rPr lang="en-IN" dirty="0" smtClean="0"/>
            </a:br>
            <a:r>
              <a:rPr lang="en-IN" sz="3600" b="1" dirty="0" smtClean="0">
                <a:solidFill>
                  <a:schemeClr val="accent1">
                    <a:lumMod val="50000"/>
                  </a:schemeClr>
                </a:solidFill>
                <a:latin typeface="Times New Roman" pitchFamily="18" charset="0"/>
                <a:cs typeface="Times New Roman" pitchFamily="18" charset="0"/>
              </a:rPr>
              <a:t>Out of India’s Population of 134 </a:t>
            </a:r>
            <a:r>
              <a:rPr lang="en-IN" sz="3600" b="1" dirty="0" err="1" smtClean="0">
                <a:solidFill>
                  <a:schemeClr val="accent1">
                    <a:lumMod val="50000"/>
                  </a:schemeClr>
                </a:solidFill>
                <a:latin typeface="Times New Roman" pitchFamily="18" charset="0"/>
                <a:cs typeface="Times New Roman" pitchFamily="18" charset="0"/>
              </a:rPr>
              <a:t>Crores</a:t>
            </a:r>
            <a:r>
              <a:rPr lang="en-IN" sz="3600" b="1" dirty="0" smtClean="0">
                <a:solidFill>
                  <a:schemeClr val="accent1">
                    <a:lumMod val="50000"/>
                  </a:schemeClr>
                </a:solidFill>
                <a:latin typeface="Times New Roman" pitchFamily="18" charset="0"/>
                <a:cs typeface="Times New Roman" pitchFamily="18" charset="0"/>
              </a:rPr>
              <a:t> 72.2% lives in 638000 villages and 27.8% in 5480 towns</a:t>
            </a:r>
            <a:r>
              <a:rPr lang="en-IN" sz="3600" dirty="0" smtClean="0">
                <a:solidFill>
                  <a:schemeClr val="accent1">
                    <a:lumMod val="50000"/>
                  </a:schemeClr>
                </a:solidFill>
                <a:latin typeface="Times New Roman" pitchFamily="18" charset="0"/>
                <a:cs typeface="Times New Roman" pitchFamily="18" charset="0"/>
              </a:rPr>
              <a:t>. </a:t>
            </a:r>
            <a:r>
              <a:rPr lang="en-IN" dirty="0" smtClean="0">
                <a:latin typeface="Times New Roman" pitchFamily="18" charset="0"/>
                <a:cs typeface="Times New Roman" pitchFamily="18" charset="0"/>
              </a:rPr>
              <a:t/>
            </a:r>
            <a:br>
              <a:rPr lang="en-IN" dirty="0" smtClean="0">
                <a:latin typeface="Times New Roman" pitchFamily="18" charset="0"/>
                <a:cs typeface="Times New Roman" pitchFamily="18" charset="0"/>
              </a:rPr>
            </a:br>
            <a:r>
              <a:rPr lang="en-IN" dirty="0" smtClean="0"/>
              <a:t/>
            </a:r>
            <a:br>
              <a:rPr lang="en-IN" dirty="0" smtClean="0"/>
            </a:br>
            <a:r>
              <a:rPr lang="en-IN" sz="3600" b="1" dirty="0" smtClean="0"/>
              <a:t>IMA HAS TO SOLVE RURAL HEALTH PROBLEMS</a:t>
            </a:r>
            <a:endParaRPr lang="en-IN" sz="3600"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sz="4400" b="1" dirty="0" smtClean="0"/>
              <a:t>Failed Experiment</a:t>
            </a:r>
            <a:r>
              <a:rPr lang="en-US" sz="4400" dirty="0" smtClean="0"/>
              <a:t>.</a:t>
            </a:r>
            <a:endParaRPr lang="en-IN" sz="4400" dirty="0"/>
          </a:p>
        </p:txBody>
      </p:sp>
      <p:sp>
        <p:nvSpPr>
          <p:cNvPr id="3" name="Content Placeholder 2"/>
          <p:cNvSpPr>
            <a:spLocks noGrp="1"/>
          </p:cNvSpPr>
          <p:nvPr>
            <p:ph idx="1"/>
          </p:nvPr>
        </p:nvSpPr>
        <p:spPr>
          <a:xfrm>
            <a:off x="457200" y="1905000"/>
            <a:ext cx="8229600" cy="4419600"/>
          </a:xfrm>
        </p:spPr>
        <p:txBody>
          <a:bodyPr>
            <a:normAutofit lnSpcReduction="10000"/>
          </a:bodyPr>
          <a:lstStyle/>
          <a:p>
            <a:pPr lvl="0" algn="just"/>
            <a:r>
              <a:rPr lang="en-IN" dirty="0" smtClean="0"/>
              <a:t>Under NRHM, services of AYUSH practitioners are utilized for managing common childhood illness, counselling on family planning methods and as Skilled Birth Attendants (SBA). </a:t>
            </a:r>
          </a:p>
          <a:p>
            <a:pPr lvl="0" algn="just"/>
            <a:endParaRPr lang="en-IN" sz="2400" dirty="0" smtClean="0"/>
          </a:p>
          <a:p>
            <a:pPr lvl="1" algn="just"/>
            <a:r>
              <a:rPr lang="en-IN" dirty="0" smtClean="0"/>
              <a:t>Even allowing AYUSH practitioners as SBA will definitely result in mismanagement of new born. </a:t>
            </a:r>
          </a:p>
          <a:p>
            <a:pPr lvl="1" algn="just">
              <a:buNone/>
            </a:pPr>
            <a:endParaRPr lang="en-IN" dirty="0" smtClean="0">
              <a:latin typeface="Times New Roman" pitchFamily="18" charset="0"/>
              <a:cs typeface="Times New Roman" pitchFamily="18" charset="0"/>
            </a:endParaRPr>
          </a:p>
          <a:p>
            <a:pPr lvl="1" algn="just"/>
            <a:r>
              <a:rPr lang="en-IN" sz="2800" b="1" dirty="0" smtClean="0">
                <a:solidFill>
                  <a:srgbClr val="002060"/>
                </a:solidFill>
                <a:latin typeface="Times New Roman" pitchFamily="18" charset="0"/>
                <a:cs typeface="Times New Roman" pitchFamily="18" charset="0"/>
              </a:rPr>
              <a:t>The infant mortality rate has not decreased in the states where AYUSH practitioners used as SBA. </a:t>
            </a:r>
            <a:endParaRPr lang="en-IN" b="1" dirty="0" smtClean="0">
              <a:solidFill>
                <a:srgbClr val="002060"/>
              </a:solidFill>
              <a:latin typeface="Times New Roman" pitchFamily="18" charset="0"/>
              <a:cs typeface="Times New Roman" pitchFamily="18" charset="0"/>
            </a:endParaRPr>
          </a:p>
          <a:p>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3"/>
          </a:xfrm>
        </p:spPr>
        <p:txBody>
          <a:bodyPr/>
          <a:lstStyle/>
          <a:p>
            <a:pPr marL="504000" algn="just">
              <a:buNone/>
            </a:pPr>
            <a:r>
              <a:rPr lang="en-IN" sz="3200" b="1" dirty="0" smtClean="0">
                <a:solidFill>
                  <a:schemeClr val="accent1">
                    <a:lumMod val="75000"/>
                  </a:schemeClr>
                </a:solidFill>
                <a:latin typeface="Times New Roman" pitchFamily="18" charset="0"/>
                <a:cs typeface="Times New Roman" pitchFamily="18" charset="0"/>
              </a:rPr>
              <a:t>LEGAL AND CONSTITUTIONAL ISSUES</a:t>
            </a:r>
          </a:p>
          <a:p>
            <a:pPr marL="504000" algn="just">
              <a:buNone/>
            </a:pPr>
            <a:r>
              <a:rPr lang="en-IN" sz="2800" b="1" dirty="0" smtClean="0">
                <a:latin typeface="Times New Roman" pitchFamily="18" charset="0"/>
                <a:cs typeface="Times New Roman" pitchFamily="18" charset="0"/>
              </a:rPr>
              <a:t>	</a:t>
            </a:r>
          </a:p>
          <a:p>
            <a:pPr marL="504000" algn="just">
              <a:buNone/>
            </a:pPr>
            <a:r>
              <a:rPr lang="en-IN" sz="2800" b="1" dirty="0" smtClean="0">
                <a:solidFill>
                  <a:srgbClr val="002060"/>
                </a:solidFill>
                <a:latin typeface="Times New Roman" pitchFamily="18" charset="0"/>
                <a:cs typeface="Times New Roman" pitchFamily="18" charset="0"/>
              </a:rPr>
              <a:t>	Taking into consideration of various provisions of the IMC Act and the Supreme Court and consumer court judgments- constitutionally and legally AYUSH practitioners should not be allowed to practice or prescribe modern medicine. </a:t>
            </a:r>
            <a:endParaRPr lang="en-IN" sz="2800" dirty="0" smtClean="0">
              <a:solidFill>
                <a:srgbClr val="002060"/>
              </a:solidFill>
              <a:latin typeface="Times New Roman" pitchFamily="18" charset="0"/>
              <a:cs typeface="Times New Roman" pitchFamily="18" charset="0"/>
            </a:endParaRPr>
          </a:p>
          <a:p>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04088"/>
            <a:ext cx="8229600" cy="1143000"/>
          </a:xfrm>
        </p:spPr>
        <p:txBody>
          <a:bodyPr>
            <a:noAutofit/>
          </a:bodyPr>
          <a:lstStyle/>
          <a:p>
            <a:r>
              <a:rPr lang="en-IN" sz="4000" b="1" dirty="0" smtClean="0"/>
              <a:t>Question of career advancement and demand for Post Graduate education </a:t>
            </a:r>
            <a:endParaRPr lang="en-IN" sz="4000" dirty="0"/>
          </a:p>
        </p:txBody>
      </p:sp>
      <p:sp>
        <p:nvSpPr>
          <p:cNvPr id="3" name="Content Placeholder 2"/>
          <p:cNvSpPr>
            <a:spLocks noGrp="1"/>
          </p:cNvSpPr>
          <p:nvPr>
            <p:ph idx="1"/>
          </p:nvPr>
        </p:nvSpPr>
        <p:spPr>
          <a:xfrm>
            <a:off x="457200" y="2438400"/>
            <a:ext cx="8229600" cy="3886200"/>
          </a:xfrm>
        </p:spPr>
        <p:txBody>
          <a:bodyPr/>
          <a:lstStyle/>
          <a:p>
            <a:pPr algn="just">
              <a:buNone/>
            </a:pPr>
            <a:r>
              <a:rPr lang="en-IN" b="1" dirty="0" smtClean="0"/>
              <a:t>	If AYUSH / Nurse practitioners are posted as Officers in charge of  PHCs / Sub centres they will legitimately demand promotional opportunities and post graduate educational opportunities which would be difficult to deny by the government which in turn will create a situation MBBS graduates have to work under AYUSH / Nurse practitioners.</a:t>
            </a:r>
            <a:endParaRPr lang="en-IN" dirty="0" smtClean="0"/>
          </a:p>
          <a:p>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IMA Solution to address rural health issues.</a:t>
            </a:r>
            <a:endParaRPr lang="en-IN" dirty="0"/>
          </a:p>
        </p:txBody>
      </p:sp>
      <p:sp>
        <p:nvSpPr>
          <p:cNvPr id="3" name="Content Placeholder 2"/>
          <p:cNvSpPr>
            <a:spLocks noGrp="1"/>
          </p:cNvSpPr>
          <p:nvPr>
            <p:ph idx="1"/>
          </p:nvPr>
        </p:nvSpPr>
        <p:spPr>
          <a:xfrm>
            <a:off x="457200" y="1935480"/>
            <a:ext cx="8229600" cy="4617720"/>
          </a:xfrm>
        </p:spPr>
        <p:txBody>
          <a:bodyPr>
            <a:noAutofit/>
          </a:bodyPr>
          <a:lstStyle/>
          <a:p>
            <a:r>
              <a:rPr lang="en-US" sz="2400" b="1" i="1" dirty="0" smtClean="0">
                <a:solidFill>
                  <a:schemeClr val="accent1">
                    <a:lumMod val="75000"/>
                  </a:schemeClr>
                </a:solidFill>
                <a:latin typeface="Times New Roman" pitchFamily="18" charset="0"/>
                <a:cs typeface="Times New Roman" pitchFamily="18" charset="0"/>
              </a:rPr>
              <a:t>Budgetary provision</a:t>
            </a:r>
            <a:r>
              <a:rPr lang="en-US" sz="2400" b="1" dirty="0" smtClean="0">
                <a:solidFill>
                  <a:schemeClr val="accent1">
                    <a:lumMod val="75000"/>
                  </a:schemeClr>
                </a:solidFill>
                <a:latin typeface="Times New Roman" pitchFamily="18" charset="0"/>
                <a:cs typeface="Times New Roman" pitchFamily="18" charset="0"/>
              </a:rPr>
              <a:t> for health should be increased from 1.1 of GDP to 5. </a:t>
            </a:r>
            <a:r>
              <a:rPr lang="en-US" sz="2400" dirty="0" smtClean="0">
                <a:latin typeface="Times New Roman" pitchFamily="18" charset="0"/>
                <a:cs typeface="Times New Roman" pitchFamily="18" charset="0"/>
              </a:rPr>
              <a:t>Allotment for rural health should be more.</a:t>
            </a:r>
            <a:endParaRPr lang="en-IN" sz="2400" dirty="0" smtClean="0">
              <a:latin typeface="Times New Roman" pitchFamily="18" charset="0"/>
              <a:cs typeface="Times New Roman" pitchFamily="18" charset="0"/>
            </a:endParaRPr>
          </a:p>
          <a:p>
            <a:r>
              <a:rPr lang="en-US" sz="2400" b="1" i="1" dirty="0" smtClean="0">
                <a:latin typeface="Times New Roman" pitchFamily="18" charset="0"/>
                <a:cs typeface="Times New Roman" pitchFamily="18" charset="0"/>
              </a:rPr>
              <a:t>How to reverse urban rural disproportion?</a:t>
            </a:r>
            <a:endParaRPr lang="en-IN" sz="2400" dirty="0" smtClean="0">
              <a:latin typeface="Times New Roman" pitchFamily="18" charset="0"/>
              <a:cs typeface="Times New Roman" pitchFamily="18" charset="0"/>
            </a:endParaRPr>
          </a:p>
          <a:p>
            <a:r>
              <a:rPr lang="en-IN" sz="2400" b="1" dirty="0" smtClean="0">
                <a:solidFill>
                  <a:srgbClr val="002060"/>
                </a:solidFill>
                <a:latin typeface="Times New Roman" pitchFamily="18" charset="0"/>
                <a:cs typeface="Times New Roman" pitchFamily="18" charset="0"/>
              </a:rPr>
              <a:t>Start new medical colleges only in rural areas</a:t>
            </a:r>
            <a:endParaRPr lang="en-IN" sz="2400" dirty="0" smtClean="0">
              <a:solidFill>
                <a:srgbClr val="002060"/>
              </a:solidFill>
              <a:latin typeface="Times New Roman" pitchFamily="18" charset="0"/>
              <a:cs typeface="Times New Roman" pitchFamily="18" charset="0"/>
            </a:endParaRPr>
          </a:p>
          <a:p>
            <a:pPr lvl="1"/>
            <a:r>
              <a:rPr lang="en-IN" sz="2000" dirty="0" smtClean="0">
                <a:latin typeface="Times New Roman" pitchFamily="18" charset="0"/>
                <a:cs typeface="Times New Roman" pitchFamily="18" charset="0"/>
              </a:rPr>
              <a:t>Upgrade district hospitals to medical colleges.</a:t>
            </a:r>
          </a:p>
          <a:p>
            <a:pPr lvl="1"/>
            <a:r>
              <a:rPr lang="en-IN" sz="2000" dirty="0" smtClean="0">
                <a:latin typeface="Times New Roman" pitchFamily="18" charset="0"/>
                <a:cs typeface="Times New Roman" pitchFamily="18" charset="0"/>
              </a:rPr>
              <a:t>Preference to be given to local candidates </a:t>
            </a:r>
            <a:r>
              <a:rPr lang="en-US" sz="2000" dirty="0" smtClean="0">
                <a:latin typeface="Times New Roman" pitchFamily="18" charset="0"/>
                <a:cs typeface="Times New Roman" pitchFamily="18" charset="0"/>
              </a:rPr>
              <a:t>for MBBS on condition that they will serve the rural area at least for  2 years</a:t>
            </a:r>
            <a:endParaRPr lang="en-IN" sz="2000" dirty="0" smtClean="0">
              <a:latin typeface="Times New Roman" pitchFamily="18" charset="0"/>
              <a:cs typeface="Times New Roman" pitchFamily="18" charset="0"/>
            </a:endParaRPr>
          </a:p>
          <a:p>
            <a:r>
              <a:rPr lang="en-IN" sz="2400" b="1" dirty="0" smtClean="0">
                <a:solidFill>
                  <a:srgbClr val="002060"/>
                </a:solidFill>
                <a:latin typeface="Times New Roman" pitchFamily="18" charset="0"/>
                <a:cs typeface="Times New Roman" pitchFamily="18" charset="0"/>
              </a:rPr>
              <a:t>Criteria for medical admission</a:t>
            </a:r>
            <a:endParaRPr lang="en-IN" sz="2400" dirty="0" smtClean="0">
              <a:solidFill>
                <a:srgbClr val="002060"/>
              </a:solidFill>
              <a:latin typeface="Times New Roman" pitchFamily="18" charset="0"/>
              <a:cs typeface="Times New Roman" pitchFamily="18" charset="0"/>
            </a:endParaRPr>
          </a:p>
          <a:p>
            <a:pPr lvl="1"/>
            <a:r>
              <a:rPr lang="en-IN" sz="2000" dirty="0" smtClean="0">
                <a:latin typeface="Times New Roman" pitchFamily="18" charset="0"/>
                <a:cs typeface="Times New Roman" pitchFamily="18" charset="0"/>
              </a:rPr>
              <a:t>give more </a:t>
            </a:r>
            <a:r>
              <a:rPr lang="en-IN" sz="2000" dirty="0" err="1" smtClean="0">
                <a:latin typeface="Times New Roman" pitchFamily="18" charset="0"/>
                <a:cs typeface="Times New Roman" pitchFamily="18" charset="0"/>
              </a:rPr>
              <a:t>weightage</a:t>
            </a:r>
            <a:r>
              <a:rPr lang="en-IN" sz="2000" dirty="0" smtClean="0">
                <a:latin typeface="Times New Roman" pitchFamily="18" charset="0"/>
                <a:cs typeface="Times New Roman" pitchFamily="18" charset="0"/>
              </a:rPr>
              <a:t> for performance up to plus two examinations along with entrance marks</a:t>
            </a:r>
            <a:r>
              <a:rPr lang="en-US" sz="2000" dirty="0" smtClean="0">
                <a:latin typeface="Times New Roman" pitchFamily="18" charset="0"/>
                <a:cs typeface="Times New Roman" pitchFamily="18" charset="0"/>
              </a:rPr>
              <a:t>.</a:t>
            </a:r>
            <a:endParaRPr lang="en-IN" sz="20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944562"/>
          </a:xfrm>
        </p:spPr>
        <p:txBody>
          <a:bodyPr>
            <a:noAutofit/>
          </a:bodyPr>
          <a:lstStyle/>
          <a:p>
            <a:r>
              <a:rPr lang="en-US" sz="3200" b="1" dirty="0" smtClean="0"/>
              <a:t>IMA Solution to address rural health issues.</a:t>
            </a:r>
            <a:endParaRPr lang="en-IN" sz="3200" dirty="0"/>
          </a:p>
        </p:txBody>
      </p:sp>
      <p:sp>
        <p:nvSpPr>
          <p:cNvPr id="3" name="Content Placeholder 2"/>
          <p:cNvSpPr>
            <a:spLocks noGrp="1"/>
          </p:cNvSpPr>
          <p:nvPr>
            <p:ph idx="1"/>
          </p:nvPr>
        </p:nvSpPr>
        <p:spPr>
          <a:xfrm>
            <a:off x="457200" y="1371600"/>
            <a:ext cx="8229600" cy="5486400"/>
          </a:xfrm>
        </p:spPr>
        <p:txBody>
          <a:bodyPr>
            <a:normAutofit lnSpcReduction="10000"/>
          </a:bodyPr>
          <a:lstStyle/>
          <a:p>
            <a:pPr lvl="0" algn="just">
              <a:buNone/>
            </a:pPr>
            <a:r>
              <a:rPr lang="en-US" sz="2800" b="1" dirty="0" smtClean="0">
                <a:solidFill>
                  <a:srgbClr val="002060"/>
                </a:solidFill>
              </a:rPr>
              <a:t>Empowering the family doctor system</a:t>
            </a:r>
          </a:p>
          <a:p>
            <a:pPr lvl="0" algn="just"/>
            <a:r>
              <a:rPr lang="en-IN" dirty="0" smtClean="0"/>
              <a:t>The backbone of health care in any country is the family doctor system. </a:t>
            </a:r>
            <a:endParaRPr lang="en-IN" sz="2400" dirty="0" smtClean="0"/>
          </a:p>
          <a:p>
            <a:pPr lvl="1" algn="just"/>
            <a:r>
              <a:rPr lang="en-IN" dirty="0" smtClean="0"/>
              <a:t>Family doctors are the first link in health care delivery for the population. They play a pivotal role in preventive health, early diagnosis and timely referral, up keeping of health records of family members. </a:t>
            </a:r>
            <a:endParaRPr lang="en-IN" sz="2000" dirty="0" smtClean="0"/>
          </a:p>
          <a:p>
            <a:pPr lvl="1" algn="just"/>
            <a:r>
              <a:rPr lang="en-IN" dirty="0" smtClean="0"/>
              <a:t>Instead of destroying the family doctor system, the service of the family doctors in the respective PHC area particularly where government doctors are not available, can be used on a </a:t>
            </a:r>
            <a:r>
              <a:rPr lang="en-IN" b="1" dirty="0" smtClean="0">
                <a:solidFill>
                  <a:srgbClr val="002060"/>
                </a:solidFill>
              </a:rPr>
              <a:t>retainer-ship basis. </a:t>
            </a:r>
          </a:p>
          <a:p>
            <a:pPr lvl="1" algn="just"/>
            <a:r>
              <a:rPr lang="en-US" sz="2200" b="1" dirty="0" smtClean="0"/>
              <a:t>Services of </a:t>
            </a:r>
            <a:r>
              <a:rPr lang="en-US" sz="2200" b="1" dirty="0" smtClean="0">
                <a:solidFill>
                  <a:srgbClr val="002060"/>
                </a:solidFill>
              </a:rPr>
              <a:t>General Practitioners and Family Physicians working near PHC’s </a:t>
            </a:r>
            <a:r>
              <a:rPr lang="en-US" sz="2200" b="1" dirty="0" smtClean="0"/>
              <a:t>where chronically doctors are not available, can </a:t>
            </a:r>
            <a:r>
              <a:rPr lang="en-US" sz="2200" b="1" dirty="0" smtClean="0">
                <a:solidFill>
                  <a:srgbClr val="002060"/>
                </a:solidFill>
              </a:rPr>
              <a:t>be utilized on a contract basis or retainer ship basis.</a:t>
            </a:r>
            <a:endParaRPr lang="en-IN" sz="2200" dirty="0" smtClean="0">
              <a:solidFill>
                <a:srgbClr val="002060"/>
              </a:solidFill>
            </a:endParaRPr>
          </a:p>
          <a:p>
            <a:pPr lvl="1" algn="just"/>
            <a:endParaRPr lang="en-IN" sz="2000" dirty="0" smtClean="0">
              <a:solidFill>
                <a:srgbClr val="002060"/>
              </a:solidFill>
            </a:endParaRPr>
          </a:p>
          <a:p>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pPr>
              <a:buNone/>
            </a:pPr>
            <a:r>
              <a:rPr lang="en-US" sz="3200" b="1" dirty="0" smtClean="0">
                <a:solidFill>
                  <a:srgbClr val="002060"/>
                </a:solidFill>
                <a:latin typeface="Times New Roman" pitchFamily="18" charset="0"/>
                <a:cs typeface="Times New Roman" pitchFamily="18" charset="0"/>
              </a:rPr>
              <a:t>Why professionals do not prefer Villages….? </a:t>
            </a:r>
          </a:p>
          <a:p>
            <a:pPr>
              <a:buNone/>
            </a:pPr>
            <a:endParaRPr lang="en-IN" dirty="0" smtClean="0">
              <a:solidFill>
                <a:srgbClr val="002060"/>
              </a:solidFill>
            </a:endParaRPr>
          </a:p>
          <a:p>
            <a:r>
              <a:rPr lang="en-US" b="1" dirty="0" smtClean="0"/>
              <a:t>Studies have identified various reasons for shortage of doctor in  –</a:t>
            </a:r>
            <a:endParaRPr lang="en-IN" dirty="0" smtClean="0"/>
          </a:p>
          <a:p>
            <a:r>
              <a:rPr lang="en-US" b="1" dirty="0" smtClean="0"/>
              <a:t> Feeling of </a:t>
            </a:r>
            <a:r>
              <a:rPr lang="en-US" b="1" dirty="0" smtClean="0">
                <a:solidFill>
                  <a:srgbClr val="002060"/>
                </a:solidFill>
              </a:rPr>
              <a:t>professional isolation</a:t>
            </a:r>
            <a:endParaRPr lang="en-IN" dirty="0" smtClean="0">
              <a:solidFill>
                <a:srgbClr val="002060"/>
              </a:solidFill>
            </a:endParaRPr>
          </a:p>
          <a:p>
            <a:r>
              <a:rPr lang="en-US" b="1" dirty="0" smtClean="0"/>
              <a:t> </a:t>
            </a:r>
            <a:r>
              <a:rPr lang="en-US" b="1" dirty="0" smtClean="0">
                <a:solidFill>
                  <a:srgbClr val="002060"/>
                </a:solidFill>
              </a:rPr>
              <a:t>Disparity in the living conditions </a:t>
            </a:r>
            <a:r>
              <a:rPr lang="en-US" b="1" dirty="0" smtClean="0"/>
              <a:t>e.g. railway colonies</a:t>
            </a:r>
            <a:endParaRPr lang="en-IN" dirty="0" smtClean="0"/>
          </a:p>
          <a:p>
            <a:pPr lvl="1"/>
            <a:r>
              <a:rPr lang="en-US" b="1" dirty="0" smtClean="0"/>
              <a:t>    </a:t>
            </a:r>
            <a:r>
              <a:rPr lang="en-US" b="1" dirty="0" smtClean="0">
                <a:solidFill>
                  <a:srgbClr val="002060"/>
                </a:solidFill>
              </a:rPr>
              <a:t>- Low salary</a:t>
            </a:r>
            <a:endParaRPr lang="en-IN" dirty="0" smtClean="0">
              <a:solidFill>
                <a:srgbClr val="002060"/>
              </a:solidFill>
            </a:endParaRPr>
          </a:p>
          <a:p>
            <a:pPr lvl="1"/>
            <a:r>
              <a:rPr lang="en-US" b="1" dirty="0" smtClean="0">
                <a:solidFill>
                  <a:srgbClr val="002060"/>
                </a:solidFill>
              </a:rPr>
              <a:t>    - Lack of Safety</a:t>
            </a:r>
            <a:endParaRPr lang="en-IN" dirty="0" smtClean="0">
              <a:solidFill>
                <a:srgbClr val="002060"/>
              </a:solidFill>
            </a:endParaRPr>
          </a:p>
          <a:p>
            <a:pPr lvl="1"/>
            <a:r>
              <a:rPr lang="en-US" b="1" dirty="0" smtClean="0">
                <a:solidFill>
                  <a:srgbClr val="002060"/>
                </a:solidFill>
              </a:rPr>
              <a:t>    -Poor working condition</a:t>
            </a:r>
            <a:endParaRPr lang="en-IN" dirty="0" smtClean="0">
              <a:solidFill>
                <a:srgbClr val="002060"/>
              </a:solidFill>
            </a:endParaRPr>
          </a:p>
          <a:p>
            <a:endParaRPr lang="en-IN"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rmAutofit/>
          </a:bodyPr>
          <a:lstStyle/>
          <a:p>
            <a:r>
              <a:rPr lang="en-IN" b="1" dirty="0" smtClean="0">
                <a:solidFill>
                  <a:srgbClr val="002060"/>
                </a:solidFill>
              </a:rPr>
              <a:t>Special package should be introduced to attract young doctors.</a:t>
            </a:r>
          </a:p>
          <a:p>
            <a:r>
              <a:rPr lang="en-IN" dirty="0" smtClean="0"/>
              <a:t>Offer attractive salaries, </a:t>
            </a:r>
          </a:p>
          <a:p>
            <a:r>
              <a:rPr lang="en-IN" dirty="0" smtClean="0"/>
              <a:t>Accommodation, </a:t>
            </a:r>
          </a:p>
          <a:p>
            <a:r>
              <a:rPr lang="en-IN" dirty="0" smtClean="0"/>
              <a:t>Nurseries, day care </a:t>
            </a:r>
            <a:r>
              <a:rPr lang="en-IN" dirty="0" err="1" smtClean="0"/>
              <a:t>centers</a:t>
            </a:r>
            <a:r>
              <a:rPr lang="en-IN" dirty="0" smtClean="0"/>
              <a:t> for children's of doctors</a:t>
            </a:r>
          </a:p>
          <a:p>
            <a:r>
              <a:rPr lang="en-IN" dirty="0" smtClean="0"/>
              <a:t>Facilities for education of children.</a:t>
            </a:r>
          </a:p>
          <a:p>
            <a:r>
              <a:rPr lang="en-IN" dirty="0" smtClean="0"/>
              <a:t>Transport facility</a:t>
            </a:r>
          </a:p>
          <a:p>
            <a:r>
              <a:rPr lang="en-IN" dirty="0" smtClean="0"/>
              <a:t>Facility for academic activities like internet connection, e medical journals, library, </a:t>
            </a:r>
          </a:p>
          <a:p>
            <a:r>
              <a:rPr lang="en-IN" dirty="0" smtClean="0"/>
              <a:t>Allowance for attending CME’s.</a:t>
            </a:r>
          </a:p>
          <a:p>
            <a:endParaRPr lang="en-IN"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r>
              <a:rPr lang="en-IN" b="1" dirty="0" err="1" smtClean="0"/>
              <a:t>Weightage</a:t>
            </a:r>
            <a:r>
              <a:rPr lang="en-IN" b="1" dirty="0" smtClean="0"/>
              <a:t> for PG admissions</a:t>
            </a:r>
            <a:endParaRPr lang="en-IN" dirty="0"/>
          </a:p>
        </p:txBody>
      </p:sp>
      <p:sp>
        <p:nvSpPr>
          <p:cNvPr id="3" name="Content Placeholder 2"/>
          <p:cNvSpPr>
            <a:spLocks noGrp="1"/>
          </p:cNvSpPr>
          <p:nvPr>
            <p:ph idx="1"/>
          </p:nvPr>
        </p:nvSpPr>
        <p:spPr>
          <a:xfrm>
            <a:off x="457200" y="1752600"/>
            <a:ext cx="8229600" cy="4572000"/>
          </a:xfrm>
        </p:spPr>
        <p:txBody>
          <a:bodyPr>
            <a:normAutofit/>
          </a:bodyPr>
          <a:lstStyle/>
          <a:p>
            <a:r>
              <a:rPr lang="en-IN" dirty="0" smtClean="0"/>
              <a:t>Rural service by young doctors should be given </a:t>
            </a:r>
            <a:r>
              <a:rPr lang="en-IN" dirty="0" err="1" smtClean="0"/>
              <a:t>weightage</a:t>
            </a:r>
            <a:r>
              <a:rPr lang="en-IN" dirty="0" smtClean="0"/>
              <a:t> either by </a:t>
            </a:r>
            <a:r>
              <a:rPr lang="en-IN" b="1" dirty="0" smtClean="0">
                <a:solidFill>
                  <a:srgbClr val="002060"/>
                </a:solidFill>
              </a:rPr>
              <a:t>seat reservation or 20% grace marks</a:t>
            </a:r>
          </a:p>
          <a:p>
            <a:r>
              <a:rPr lang="en-IN" dirty="0" smtClean="0"/>
              <a:t>Preference to be given for these graduates in </a:t>
            </a:r>
            <a:r>
              <a:rPr lang="en-IN" b="1" dirty="0" smtClean="0">
                <a:solidFill>
                  <a:srgbClr val="002060"/>
                </a:solidFill>
              </a:rPr>
              <a:t>permanent appointment</a:t>
            </a:r>
          </a:p>
          <a:p>
            <a:r>
              <a:rPr lang="en-IN" dirty="0" smtClean="0"/>
              <a:t>Safety and Security by establishing Health Workers </a:t>
            </a:r>
            <a:r>
              <a:rPr lang="en-IN" b="1" dirty="0" smtClean="0">
                <a:solidFill>
                  <a:srgbClr val="002060"/>
                </a:solidFill>
              </a:rPr>
              <a:t>Colonies on the lines of  Railway colonies</a:t>
            </a:r>
            <a:r>
              <a:rPr lang="en-IN" dirty="0" smtClean="0"/>
              <a:t>.</a:t>
            </a:r>
          </a:p>
          <a:p>
            <a:r>
              <a:rPr lang="en-IN" b="1" dirty="0" smtClean="0">
                <a:solidFill>
                  <a:srgbClr val="002060"/>
                </a:solidFill>
              </a:rPr>
              <a:t>Adequate paramedical staff, facilities for investigations </a:t>
            </a:r>
            <a:r>
              <a:rPr lang="en-IN" dirty="0" smtClean="0"/>
              <a:t>and provision for necessary medicines in the PHC’s.</a:t>
            </a:r>
          </a:p>
          <a:p>
            <a:endParaRPr lang="en-IN"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914400"/>
          </a:xfrm>
        </p:spPr>
        <p:txBody>
          <a:bodyPr>
            <a:normAutofit/>
          </a:bodyPr>
          <a:lstStyle/>
          <a:p>
            <a:pPr algn="ctr"/>
            <a:r>
              <a:rPr lang="en-IN" sz="2800" b="1" dirty="0" smtClean="0">
                <a:latin typeface="Times New Roman" pitchFamily="18" charset="0"/>
                <a:cs typeface="Times New Roman" pitchFamily="18" charset="0"/>
              </a:rPr>
              <a:t>Professionalism in health care delivery including in PHCs</a:t>
            </a:r>
            <a:endParaRPr lang="en-IN"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8915400" cy="5867400"/>
          </a:xfrm>
        </p:spPr>
        <p:txBody>
          <a:bodyPr>
            <a:normAutofit fontScale="85000" lnSpcReduction="10000"/>
          </a:bodyPr>
          <a:lstStyle/>
          <a:p>
            <a:r>
              <a:rPr lang="en-IN" dirty="0" smtClean="0"/>
              <a:t>The staff pattern of PHCs to be revised immediately.</a:t>
            </a:r>
          </a:p>
          <a:p>
            <a:r>
              <a:rPr lang="en-IN" dirty="0" smtClean="0"/>
              <a:t>In many states the staff pattern of PHCs has not been revised for at least 15 years, and even vacancies in the existing post are notified and measures taken to fill it.</a:t>
            </a:r>
          </a:p>
          <a:p>
            <a:r>
              <a:rPr lang="en-IN" b="1" dirty="0" smtClean="0">
                <a:solidFill>
                  <a:srgbClr val="002060"/>
                </a:solidFill>
              </a:rPr>
              <a:t>Doctors appointed on contract basis by state / NRHM should be given extension if vacancy persist., they should also be given preference in PSC appointment  on those posts.</a:t>
            </a:r>
          </a:p>
          <a:p>
            <a:r>
              <a:rPr lang="en-IN" dirty="0" smtClean="0"/>
              <a:t>The </a:t>
            </a:r>
            <a:r>
              <a:rPr lang="en-IN" b="1" dirty="0" smtClean="0">
                <a:solidFill>
                  <a:srgbClr val="002060"/>
                </a:solidFill>
              </a:rPr>
              <a:t>working hours for doctors as per International Labour Law is 5 hours</a:t>
            </a:r>
            <a:r>
              <a:rPr lang="en-IN" dirty="0" smtClean="0"/>
              <a:t>.</a:t>
            </a:r>
          </a:p>
          <a:p>
            <a:r>
              <a:rPr lang="en-IN" dirty="0" smtClean="0"/>
              <a:t>Shift duty should be introduced in the PHCs so that 24 hrs service can be ensured particularly for delivery and other emergencies.</a:t>
            </a:r>
          </a:p>
          <a:p>
            <a:r>
              <a:rPr lang="en-IN" b="1" dirty="0" smtClean="0">
                <a:solidFill>
                  <a:srgbClr val="002060"/>
                </a:solidFill>
              </a:rPr>
              <a:t>Modification of curriculum and syllabi of MBBS to suit rural health requirements.</a:t>
            </a:r>
          </a:p>
          <a:p>
            <a:r>
              <a:rPr lang="en-IN" dirty="0" smtClean="0"/>
              <a:t>All the doctors should be given </a:t>
            </a:r>
            <a:r>
              <a:rPr lang="en-IN" b="1" dirty="0" smtClean="0">
                <a:solidFill>
                  <a:srgbClr val="002060"/>
                </a:solidFill>
              </a:rPr>
              <a:t>training in their job description and on administrative matters before being posted.</a:t>
            </a:r>
          </a:p>
          <a:p>
            <a:r>
              <a:rPr lang="en-IN" dirty="0" smtClean="0"/>
              <a:t>Reorientation programmes should be given to doctors posted in PHC’s on Rural Health issues including preventive aspects.</a:t>
            </a:r>
          </a:p>
          <a:p>
            <a:endParaRPr lang="en-IN"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IN" b="1" dirty="0" smtClean="0"/>
              <a:t>Resource sharing model</a:t>
            </a:r>
            <a:endParaRPr lang="en-IN" dirty="0"/>
          </a:p>
        </p:txBody>
      </p:sp>
      <p:sp>
        <p:nvSpPr>
          <p:cNvPr id="3" name="Content Placeholder 2"/>
          <p:cNvSpPr>
            <a:spLocks noGrp="1"/>
          </p:cNvSpPr>
          <p:nvPr>
            <p:ph idx="1"/>
          </p:nvPr>
        </p:nvSpPr>
        <p:spPr>
          <a:xfrm>
            <a:off x="457200" y="1752600"/>
            <a:ext cx="8229600" cy="4572000"/>
          </a:xfrm>
        </p:spPr>
        <p:txBody>
          <a:bodyPr>
            <a:normAutofit lnSpcReduction="10000"/>
          </a:bodyPr>
          <a:lstStyle/>
          <a:p>
            <a:pPr algn="just"/>
            <a:r>
              <a:rPr lang="en-US" b="1" dirty="0" smtClean="0"/>
              <a:t>Urban India, the private sector accounted for only eight per cent of health services sixty years ago.</a:t>
            </a:r>
            <a:endParaRPr lang="en-IN" dirty="0" smtClean="0"/>
          </a:p>
          <a:p>
            <a:pPr algn="just"/>
            <a:r>
              <a:rPr lang="en-US" b="1" dirty="0" smtClean="0"/>
              <a:t>The urban health scenario only changed with the growth of the </a:t>
            </a:r>
            <a:r>
              <a:rPr lang="en-US" b="1" dirty="0" smtClean="0">
                <a:solidFill>
                  <a:srgbClr val="002060"/>
                </a:solidFill>
              </a:rPr>
              <a:t>private sector</a:t>
            </a:r>
            <a:r>
              <a:rPr lang="en-US" b="1" dirty="0" smtClean="0"/>
              <a:t>, which now accounts for more than </a:t>
            </a:r>
            <a:r>
              <a:rPr lang="en-US" b="1" dirty="0" smtClean="0">
                <a:solidFill>
                  <a:srgbClr val="002060"/>
                </a:solidFill>
              </a:rPr>
              <a:t>80 per cent of urban health care.</a:t>
            </a:r>
            <a:endParaRPr lang="en-IN" dirty="0" smtClean="0">
              <a:solidFill>
                <a:srgbClr val="002060"/>
              </a:solidFill>
            </a:endParaRPr>
          </a:p>
          <a:p>
            <a:pPr algn="just"/>
            <a:r>
              <a:rPr lang="en-US" b="1" dirty="0" smtClean="0"/>
              <a:t>In </a:t>
            </a:r>
            <a:r>
              <a:rPr lang="en-US" b="1" dirty="0" smtClean="0">
                <a:solidFill>
                  <a:srgbClr val="002060"/>
                </a:solidFill>
              </a:rPr>
              <a:t>villages</a:t>
            </a:r>
            <a:r>
              <a:rPr lang="en-US" b="1" dirty="0" smtClean="0"/>
              <a:t> where Modern Medicine  private doctors are working ,</a:t>
            </a:r>
            <a:r>
              <a:rPr lang="en-US" b="1" dirty="0" smtClean="0">
                <a:solidFill>
                  <a:srgbClr val="002060"/>
                </a:solidFill>
              </a:rPr>
              <a:t>health status and statistics have improved </a:t>
            </a:r>
            <a:r>
              <a:rPr lang="en-US" b="1" dirty="0" smtClean="0"/>
              <a:t>e.g. TN and Kerala</a:t>
            </a:r>
            <a:endParaRPr lang="en-IN" dirty="0" smtClean="0"/>
          </a:p>
          <a:p>
            <a:pPr algn="just"/>
            <a:r>
              <a:rPr lang="en-US" b="1" dirty="0" smtClean="0"/>
              <a:t>India now has a flourishing rural economy and a large number of villagers would want and be able to pay for quality private consultations.</a:t>
            </a:r>
            <a:endParaRPr lang="en-IN" dirty="0" smtClean="0"/>
          </a:p>
          <a:p>
            <a:pPr algn="just"/>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pPr algn="just"/>
            <a:r>
              <a:rPr lang="en-IN" sz="3000" dirty="0" smtClean="0"/>
              <a:t>Rural Health Statistics 2016 claims that the average rural population covered by these health facilities has increased over the years. Here is the population coverage status of the public health facilities:</a:t>
            </a:r>
          </a:p>
          <a:p>
            <a:endParaRPr lang="en-IN" dirty="0" smtClean="0">
              <a:solidFill>
                <a:schemeClr val="accent1">
                  <a:lumMod val="50000"/>
                </a:schemeClr>
              </a:solidFill>
            </a:endParaRPr>
          </a:p>
          <a:p>
            <a:pPr>
              <a:spcBef>
                <a:spcPts val="1200"/>
              </a:spcBef>
            </a:pPr>
            <a:r>
              <a:rPr lang="en-IN" b="1" dirty="0" smtClean="0">
                <a:solidFill>
                  <a:schemeClr val="accent1">
                    <a:lumMod val="50000"/>
                  </a:schemeClr>
                </a:solidFill>
              </a:rPr>
              <a:t>Health facility                      Norm            Status (2016)</a:t>
            </a:r>
          </a:p>
          <a:p>
            <a:pPr>
              <a:spcBef>
                <a:spcPts val="1200"/>
              </a:spcBef>
            </a:pPr>
            <a:r>
              <a:rPr lang="en-IN" dirty="0" smtClean="0">
                <a:solidFill>
                  <a:schemeClr val="accent1">
                    <a:lumMod val="50000"/>
                  </a:schemeClr>
                </a:solidFill>
              </a:rPr>
              <a:t>Sub </a:t>
            </a:r>
            <a:r>
              <a:rPr lang="en-IN" dirty="0" err="1" smtClean="0">
                <a:solidFill>
                  <a:schemeClr val="accent1">
                    <a:lumMod val="50000"/>
                  </a:schemeClr>
                </a:solidFill>
              </a:rPr>
              <a:t>Center</a:t>
            </a:r>
            <a:r>
              <a:rPr lang="en-IN" dirty="0" smtClean="0">
                <a:solidFill>
                  <a:schemeClr val="accent1">
                    <a:lumMod val="50000"/>
                  </a:schemeClr>
                </a:solidFill>
              </a:rPr>
              <a:t>                             3000-5000          5377</a:t>
            </a:r>
          </a:p>
          <a:p>
            <a:pPr>
              <a:spcBef>
                <a:spcPts val="1200"/>
              </a:spcBef>
            </a:pPr>
            <a:r>
              <a:rPr lang="en-IN" dirty="0" smtClean="0">
                <a:solidFill>
                  <a:schemeClr val="accent1">
                    <a:lumMod val="50000"/>
                  </a:schemeClr>
                </a:solidFill>
              </a:rPr>
              <a:t>Primary Health </a:t>
            </a:r>
            <a:r>
              <a:rPr lang="en-IN" dirty="0" err="1" smtClean="0">
                <a:solidFill>
                  <a:schemeClr val="accent1">
                    <a:lumMod val="50000"/>
                  </a:schemeClr>
                </a:solidFill>
              </a:rPr>
              <a:t>Center</a:t>
            </a:r>
            <a:r>
              <a:rPr lang="en-IN" dirty="0" smtClean="0">
                <a:solidFill>
                  <a:schemeClr val="accent1">
                    <a:lumMod val="50000"/>
                  </a:schemeClr>
                </a:solidFill>
              </a:rPr>
              <a:t>         20000-30000     32884</a:t>
            </a:r>
          </a:p>
          <a:p>
            <a:pPr>
              <a:spcBef>
                <a:spcPts val="1200"/>
              </a:spcBef>
            </a:pPr>
            <a:r>
              <a:rPr lang="en-IN" dirty="0" smtClean="0">
                <a:solidFill>
                  <a:schemeClr val="accent1">
                    <a:lumMod val="50000"/>
                  </a:schemeClr>
                </a:solidFill>
              </a:rPr>
              <a:t>Community Health </a:t>
            </a:r>
            <a:r>
              <a:rPr lang="en-IN" dirty="0" err="1" smtClean="0">
                <a:solidFill>
                  <a:schemeClr val="accent1">
                    <a:lumMod val="50000"/>
                  </a:schemeClr>
                </a:solidFill>
              </a:rPr>
              <a:t>Center</a:t>
            </a:r>
            <a:r>
              <a:rPr lang="en-IN" dirty="0" smtClean="0">
                <a:solidFill>
                  <a:schemeClr val="accent1">
                    <a:lumMod val="50000"/>
                  </a:schemeClr>
                </a:solidFill>
              </a:rPr>
              <a:t>  80000-120000    151316</a:t>
            </a:r>
          </a:p>
          <a:p>
            <a:endParaRPr lang="en-IN"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a:bodyPr>
          <a:lstStyle/>
          <a:p>
            <a:pPr algn="just"/>
            <a:r>
              <a:rPr lang="en-US" b="1" dirty="0" smtClean="0"/>
              <a:t>The </a:t>
            </a:r>
            <a:r>
              <a:rPr lang="en-US" b="1" dirty="0" smtClean="0">
                <a:solidFill>
                  <a:srgbClr val="002060"/>
                </a:solidFill>
              </a:rPr>
              <a:t>government has to be more proactive. </a:t>
            </a:r>
            <a:r>
              <a:rPr lang="en-US" b="1" dirty="0" smtClean="0"/>
              <a:t>Rural health care should be a part of a comprehensive socio-cultural, educational, economic and health care developmental package that will be also conducive for </a:t>
            </a:r>
            <a:r>
              <a:rPr lang="en-US" b="1" dirty="0" smtClean="0">
                <a:solidFill>
                  <a:srgbClr val="002060"/>
                </a:solidFill>
              </a:rPr>
              <a:t>participation of private sector and not treated as a standalone commodity </a:t>
            </a:r>
            <a:endParaRPr lang="en-IN" dirty="0" smtClean="0">
              <a:solidFill>
                <a:srgbClr val="002060"/>
              </a:solidFill>
            </a:endParaRPr>
          </a:p>
          <a:p>
            <a:pPr algn="just"/>
            <a:r>
              <a:rPr lang="en-US" b="1" dirty="0" smtClean="0"/>
              <a:t>Formation of </a:t>
            </a:r>
            <a:r>
              <a:rPr lang="en-US" b="1" dirty="0" smtClean="0">
                <a:solidFill>
                  <a:srgbClr val="002060"/>
                </a:solidFill>
              </a:rPr>
              <a:t>NATIONAL MEDICAL CADRE</a:t>
            </a:r>
            <a:r>
              <a:rPr lang="en-US" b="1" dirty="0" smtClean="0"/>
              <a:t> where by  a Modern Medical Doctors pool is created and they can be posted in PHC’s where local doctors are not available on a special package as mentioned above.</a:t>
            </a:r>
            <a:endParaRPr lang="en-IN" dirty="0" smtClean="0"/>
          </a:p>
          <a:p>
            <a:endParaRPr lang="en-IN"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fontScale="92500" lnSpcReduction="20000"/>
          </a:bodyPr>
          <a:lstStyle/>
          <a:p>
            <a:pPr algn="just"/>
            <a:r>
              <a:rPr lang="en-US" b="1" dirty="0" smtClean="0">
                <a:solidFill>
                  <a:srgbClr val="002060"/>
                </a:solidFill>
              </a:rPr>
              <a:t>Public Private Partnership- for starting hospitals or medical colleges</a:t>
            </a:r>
            <a:endParaRPr lang="en-IN" dirty="0" smtClean="0">
              <a:solidFill>
                <a:srgbClr val="002060"/>
              </a:solidFill>
            </a:endParaRPr>
          </a:p>
          <a:p>
            <a:pPr algn="just"/>
            <a:r>
              <a:rPr lang="en-IN" b="1" dirty="0" smtClean="0">
                <a:solidFill>
                  <a:srgbClr val="002060"/>
                </a:solidFill>
              </a:rPr>
              <a:t>Posting of Post Graduate Medical Students in Community Health Centres.</a:t>
            </a:r>
            <a:endParaRPr lang="en-IN" dirty="0" smtClean="0">
              <a:solidFill>
                <a:srgbClr val="002060"/>
              </a:solidFill>
            </a:endParaRPr>
          </a:p>
          <a:p>
            <a:pPr algn="just"/>
            <a:r>
              <a:rPr lang="en-US" b="1" dirty="0" smtClean="0"/>
              <a:t>Rural India today needs specialists on a priority basis. Seventy per cent posts of specialists like surgeons, physicians, pediatrician and gynecologists. at the Community Health Centers (CHCs), which provide minimum specialist services to villagers, are lying vacant</a:t>
            </a:r>
            <a:endParaRPr lang="en-IN" dirty="0" smtClean="0"/>
          </a:p>
          <a:p>
            <a:pPr algn="just"/>
            <a:r>
              <a:rPr lang="en-US" b="1" dirty="0" smtClean="0"/>
              <a:t>In the present system of medical education it takes about 10 years to produce a specialist.</a:t>
            </a:r>
            <a:endParaRPr lang="en-IN" dirty="0" smtClean="0"/>
          </a:p>
          <a:p>
            <a:pPr algn="just"/>
            <a:r>
              <a:rPr lang="en-US" b="1" dirty="0" smtClean="0"/>
              <a:t>One approach to solve lack of specialists in </a:t>
            </a:r>
            <a:r>
              <a:rPr lang="en-US" b="1" dirty="0" smtClean="0">
                <a:solidFill>
                  <a:srgbClr val="002060"/>
                </a:solidFill>
              </a:rPr>
              <a:t>CHC’s may be to post Postgraduate Medical Students at the CHCs, as part of rotating posting of  MD/MS courses.</a:t>
            </a:r>
            <a:endParaRPr lang="en-IN" dirty="0" smtClean="0">
              <a:solidFill>
                <a:srgbClr val="002060"/>
              </a:solidFill>
            </a:endParaRPr>
          </a:p>
          <a:p>
            <a:pPr algn="just"/>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92500" lnSpcReduction="10000"/>
          </a:bodyPr>
          <a:lstStyle/>
          <a:p>
            <a:pPr algn="just"/>
            <a:r>
              <a:rPr lang="en-US" b="1" dirty="0" smtClean="0"/>
              <a:t>Each postgraduate student should </a:t>
            </a:r>
            <a:r>
              <a:rPr lang="en-US" b="1" dirty="0" smtClean="0">
                <a:solidFill>
                  <a:srgbClr val="002060"/>
                </a:solidFill>
              </a:rPr>
              <a:t>spend a fixed time </a:t>
            </a:r>
            <a:r>
              <a:rPr lang="en-US" b="1" dirty="0" smtClean="0"/>
              <a:t>(</a:t>
            </a:r>
            <a:r>
              <a:rPr lang="en-US" b="1" i="1" dirty="0" smtClean="0"/>
              <a:t>e.g</a:t>
            </a:r>
            <a:r>
              <a:rPr lang="en-US" b="1" dirty="0" smtClean="0"/>
              <a:t>. six months) at a </a:t>
            </a:r>
            <a:r>
              <a:rPr lang="en-US" b="1" dirty="0" smtClean="0">
                <a:solidFill>
                  <a:srgbClr val="002060"/>
                </a:solidFill>
              </a:rPr>
              <a:t>CHC in the second year of his/her training</a:t>
            </a:r>
            <a:endParaRPr lang="en-IN" dirty="0" smtClean="0">
              <a:solidFill>
                <a:srgbClr val="002060"/>
              </a:solidFill>
            </a:endParaRPr>
          </a:p>
          <a:p>
            <a:pPr algn="just"/>
            <a:r>
              <a:rPr lang="en-IN" b="1" dirty="0" smtClean="0">
                <a:solidFill>
                  <a:srgbClr val="002060"/>
                </a:solidFill>
              </a:rPr>
              <a:t>Utilizing the manpower of Indian foreign qualified  doctors</a:t>
            </a:r>
            <a:r>
              <a:rPr lang="en-IN" dirty="0" smtClean="0">
                <a:solidFill>
                  <a:srgbClr val="002060"/>
                </a:solidFill>
              </a:rPr>
              <a:t> (</a:t>
            </a:r>
            <a:r>
              <a:rPr lang="en-IN" b="1" dirty="0" smtClean="0">
                <a:solidFill>
                  <a:srgbClr val="002060"/>
                </a:solidFill>
              </a:rPr>
              <a:t>who have not passed qualifying examination) as Assistant Medical Officers in PHCs and Sub Centres</a:t>
            </a:r>
            <a:endParaRPr lang="en-IN" dirty="0" smtClean="0">
              <a:solidFill>
                <a:srgbClr val="002060"/>
              </a:solidFill>
            </a:endParaRPr>
          </a:p>
          <a:p>
            <a:pPr algn="just"/>
            <a:r>
              <a:rPr lang="en-IN" dirty="0" smtClean="0"/>
              <a:t>Over the last 7 years there are about 39200 foreign qualified doctors who are jobless. This category of medical personnel can be utilized in sub centres instead of AYUSH or Nurse practitioners. As and when they pass qualifying examination they can be promoted as medical officers in PHCs</a:t>
            </a:r>
          </a:p>
          <a:p>
            <a:pPr algn="just"/>
            <a:r>
              <a:rPr lang="en-US" b="1" dirty="0" smtClean="0">
                <a:solidFill>
                  <a:srgbClr val="002060"/>
                </a:solidFill>
              </a:rPr>
              <a:t>Strategic outsourcing of specialist care from the private sector at the territory care level.</a:t>
            </a:r>
            <a:endParaRPr lang="en-IN" dirty="0" smtClean="0">
              <a:solidFill>
                <a:srgbClr val="002060"/>
              </a:solidFill>
            </a:endParaRPr>
          </a:p>
          <a:p>
            <a:pPr algn="just"/>
            <a:endParaRPr lang="en-IN" dirty="0" smtClean="0"/>
          </a:p>
          <a:p>
            <a:pPr algn="just"/>
            <a:endParaRPr lang="en-IN"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b="1" dirty="0" smtClean="0"/>
              <a:t>Conclusion:</a:t>
            </a:r>
            <a:endParaRPr lang="en-IN" dirty="0"/>
          </a:p>
        </p:txBody>
      </p:sp>
      <p:sp>
        <p:nvSpPr>
          <p:cNvPr id="3" name="Content Placeholder 2"/>
          <p:cNvSpPr>
            <a:spLocks noGrp="1"/>
          </p:cNvSpPr>
          <p:nvPr>
            <p:ph idx="1"/>
          </p:nvPr>
        </p:nvSpPr>
        <p:spPr>
          <a:xfrm>
            <a:off x="457200" y="1524000"/>
            <a:ext cx="8229600" cy="4800600"/>
          </a:xfrm>
        </p:spPr>
        <p:txBody>
          <a:bodyPr>
            <a:normAutofit lnSpcReduction="10000"/>
          </a:bodyPr>
          <a:lstStyle/>
          <a:p>
            <a:pPr algn="just"/>
            <a:r>
              <a:rPr lang="en-IN" dirty="0" smtClean="0"/>
              <a:t>To </a:t>
            </a:r>
            <a:r>
              <a:rPr lang="en-IN" b="1" dirty="0" smtClean="0">
                <a:solidFill>
                  <a:srgbClr val="002060"/>
                </a:solidFill>
              </a:rPr>
              <a:t>achieve required </a:t>
            </a:r>
            <a:r>
              <a:rPr lang="en-IN" dirty="0" smtClean="0"/>
              <a:t>doctors, nurses and midwives per 1000 population, our </a:t>
            </a:r>
            <a:r>
              <a:rPr lang="en-IN" b="1" dirty="0" smtClean="0">
                <a:solidFill>
                  <a:srgbClr val="002060"/>
                </a:solidFill>
              </a:rPr>
              <a:t>requirement of medical colleges, nursing colleges &amp; schools are huge</a:t>
            </a:r>
          </a:p>
          <a:p>
            <a:r>
              <a:rPr lang="en-IN" dirty="0" smtClean="0"/>
              <a:t>The fact that this WHO statistics have been worked out taking into consideration that one doctor sees 25 patients per day as in western countries, where as in India, a doctor sees 200 and above patients per day. </a:t>
            </a:r>
            <a:r>
              <a:rPr lang="en-IN" b="1" dirty="0" smtClean="0">
                <a:solidFill>
                  <a:srgbClr val="002060"/>
                </a:solidFill>
              </a:rPr>
              <a:t>So this theoretical number is not immediately necessary</a:t>
            </a:r>
            <a:r>
              <a:rPr lang="en-IN" dirty="0" smtClean="0"/>
              <a:t>.</a:t>
            </a:r>
          </a:p>
          <a:p>
            <a:r>
              <a:rPr lang="en-IN" dirty="0" smtClean="0"/>
              <a:t>What we need is more of nurses, midwives and health workers rather than medical doctors </a:t>
            </a:r>
            <a:r>
              <a:rPr lang="en-US" dirty="0" smtClean="0"/>
              <a:t>alone to achieve better health parameters.</a:t>
            </a:r>
            <a:endParaRPr lang="en-IN" dirty="0" smtClean="0"/>
          </a:p>
          <a:p>
            <a:endParaRPr lang="en-IN"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lnSpcReduction="10000"/>
          </a:bodyPr>
          <a:lstStyle/>
          <a:p>
            <a:pPr algn="just"/>
            <a:r>
              <a:rPr lang="en-US" dirty="0" smtClean="0"/>
              <a:t>Addressing social determinants of health and increasing </a:t>
            </a:r>
            <a:r>
              <a:rPr lang="en-US" b="1" dirty="0" smtClean="0">
                <a:solidFill>
                  <a:srgbClr val="002060"/>
                </a:solidFill>
              </a:rPr>
              <a:t>budgetary allocation are the need of the hour.</a:t>
            </a:r>
            <a:endParaRPr lang="en-IN" b="1" dirty="0" smtClean="0">
              <a:solidFill>
                <a:srgbClr val="002060"/>
              </a:solidFill>
            </a:endParaRPr>
          </a:p>
          <a:p>
            <a:pPr algn="just"/>
            <a:r>
              <a:rPr lang="en-US" dirty="0" smtClean="0"/>
              <a:t>When developed countries and even emerging economies are utilizing post graduates in family medicine as primary health providers, </a:t>
            </a:r>
            <a:r>
              <a:rPr lang="en-US" b="1" dirty="0" smtClean="0">
                <a:solidFill>
                  <a:srgbClr val="002060"/>
                </a:solidFill>
              </a:rPr>
              <a:t>India cannot afford to dilute our standards by leaving health care of the rural population to under qualified personnel</a:t>
            </a:r>
            <a:r>
              <a:rPr lang="en-US" dirty="0" smtClean="0"/>
              <a:t>.</a:t>
            </a:r>
            <a:endParaRPr lang="en-IN" dirty="0" smtClean="0"/>
          </a:p>
          <a:p>
            <a:pPr algn="just"/>
            <a:r>
              <a:rPr lang="en-US" dirty="0" smtClean="0"/>
              <a:t>When India is emerging as an economic power, our health care system cannot go in a retrograde manner by not adhering to international standards in the practice of modern medicine.</a:t>
            </a:r>
            <a:endParaRPr lang="en-IN" dirty="0" smtClean="0"/>
          </a:p>
          <a:p>
            <a:pPr algn="just"/>
            <a:endParaRPr lang="en-IN"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4191000"/>
          </a:xfrm>
        </p:spPr>
        <p:txBody>
          <a:bodyPr/>
          <a:lstStyle/>
          <a:p>
            <a:pPr algn="ctr">
              <a:buNone/>
            </a:pPr>
            <a:r>
              <a:rPr lang="en-US" sz="2800" b="1" dirty="0" smtClean="0">
                <a:solidFill>
                  <a:srgbClr val="002060"/>
                </a:solidFill>
              </a:rPr>
              <a:t>IMA strongly oppose inducting AYUSH doctors in any of the modern medical institutions</a:t>
            </a:r>
            <a:endParaRPr lang="en-IN" sz="2800" dirty="0" smtClean="0">
              <a:solidFill>
                <a:srgbClr val="002060"/>
              </a:solidFill>
            </a:endParaRPr>
          </a:p>
          <a:p>
            <a:pPr algn="ctr">
              <a:buNone/>
            </a:pPr>
            <a:r>
              <a:rPr lang="en-US" sz="2800" b="1" dirty="0" smtClean="0">
                <a:solidFill>
                  <a:srgbClr val="002060"/>
                </a:solidFill>
              </a:rPr>
              <a:t>IMA Appeal to the Government to seriously consider  the various solutions proposed </a:t>
            </a:r>
            <a:endParaRPr lang="en-IN" sz="2800" dirty="0" smtClean="0">
              <a:solidFill>
                <a:srgbClr val="002060"/>
              </a:solidFill>
            </a:endParaRPr>
          </a:p>
          <a:p>
            <a:endParaRPr lang="en-IN"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2590800"/>
          </a:xfrm>
        </p:spPr>
        <p:txBody>
          <a:bodyPr>
            <a:normAutofit/>
          </a:bodyPr>
          <a:lstStyle/>
          <a:p>
            <a:pPr algn="ctr"/>
            <a:r>
              <a:rPr lang="en-IN" sz="6000" dirty="0" smtClean="0">
                <a:solidFill>
                  <a:srgbClr val="002060"/>
                </a:solidFill>
              </a:rPr>
              <a:t>THANK YOU </a:t>
            </a:r>
            <a:endParaRPr lang="en-IN" sz="6000" dirty="0">
              <a:solidFill>
                <a:srgbClr val="0020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95400"/>
          </a:xfrm>
        </p:spPr>
        <p:txBody>
          <a:bodyPr>
            <a:normAutofit fontScale="90000"/>
          </a:bodyPr>
          <a:lstStyle/>
          <a:p>
            <a:r>
              <a:rPr lang="en-US" b="1" dirty="0" smtClean="0"/>
              <a:t>The overall picture of the health manpower.</a:t>
            </a:r>
            <a:endParaRPr lang="en-IN" dirty="0"/>
          </a:p>
        </p:txBody>
      </p:sp>
      <p:sp>
        <p:nvSpPr>
          <p:cNvPr id="3" name="Content Placeholder 2"/>
          <p:cNvSpPr>
            <a:spLocks noGrp="1"/>
          </p:cNvSpPr>
          <p:nvPr>
            <p:ph idx="1"/>
          </p:nvPr>
        </p:nvSpPr>
        <p:spPr>
          <a:xfrm>
            <a:off x="228600" y="1676400"/>
            <a:ext cx="8610600" cy="4953000"/>
          </a:xfrm>
        </p:spPr>
        <p:txBody>
          <a:bodyPr>
            <a:normAutofit fontScale="92500"/>
          </a:bodyPr>
          <a:lstStyle/>
          <a:p>
            <a:r>
              <a:rPr lang="en-IN" dirty="0" smtClean="0"/>
              <a:t>India has </a:t>
            </a:r>
            <a:r>
              <a:rPr lang="en-IN" b="1" dirty="0" smtClean="0">
                <a:solidFill>
                  <a:schemeClr val="accent1">
                    <a:lumMod val="50000"/>
                  </a:schemeClr>
                </a:solidFill>
              </a:rPr>
              <a:t>19</a:t>
            </a:r>
            <a:r>
              <a:rPr lang="en-IN" dirty="0" smtClean="0"/>
              <a:t> health workers per</a:t>
            </a:r>
            <a:r>
              <a:rPr lang="en-IN" b="1" dirty="0" smtClean="0">
                <a:solidFill>
                  <a:srgbClr val="FF0000"/>
                </a:solidFill>
              </a:rPr>
              <a:t> </a:t>
            </a:r>
            <a:r>
              <a:rPr lang="en-IN" b="1" dirty="0" smtClean="0">
                <a:solidFill>
                  <a:schemeClr val="accent1">
                    <a:lumMod val="50000"/>
                  </a:schemeClr>
                </a:solidFill>
              </a:rPr>
              <a:t>10,000</a:t>
            </a:r>
            <a:r>
              <a:rPr lang="en-IN" b="1" dirty="0" smtClean="0">
                <a:solidFill>
                  <a:srgbClr val="FF0000"/>
                </a:solidFill>
              </a:rPr>
              <a:t> </a:t>
            </a:r>
            <a:r>
              <a:rPr lang="en-IN" dirty="0" smtClean="0"/>
              <a:t>people (doctors – 6, nurses &amp; midwives – 13). WHO norms calls for</a:t>
            </a:r>
            <a:r>
              <a:rPr lang="en-IN" dirty="0" smtClean="0">
                <a:solidFill>
                  <a:schemeClr val="accent1">
                    <a:lumMod val="50000"/>
                  </a:schemeClr>
                </a:solidFill>
              </a:rPr>
              <a:t> </a:t>
            </a:r>
            <a:r>
              <a:rPr lang="en-IN" b="1" dirty="0" smtClean="0">
                <a:solidFill>
                  <a:schemeClr val="accent1">
                    <a:lumMod val="50000"/>
                  </a:schemeClr>
                </a:solidFill>
              </a:rPr>
              <a:t>25 per 10,000 </a:t>
            </a:r>
            <a:r>
              <a:rPr lang="en-IN" dirty="0" smtClean="0"/>
              <a:t>people</a:t>
            </a:r>
            <a:r>
              <a:rPr lang="en-US" dirty="0" smtClean="0"/>
              <a:t>.</a:t>
            </a:r>
            <a:endParaRPr lang="en-IN" dirty="0" smtClean="0"/>
          </a:p>
          <a:p>
            <a:r>
              <a:rPr lang="en-IN" dirty="0" smtClean="0"/>
              <a:t>Among the 57 countries facing HRH crisis India is ranked 52.</a:t>
            </a:r>
          </a:p>
          <a:p>
            <a:r>
              <a:rPr lang="en-IN" dirty="0" smtClean="0">
                <a:solidFill>
                  <a:schemeClr val="accent1">
                    <a:lumMod val="50000"/>
                  </a:schemeClr>
                </a:solidFill>
              </a:rPr>
              <a:t>Total MBBS seats (2017) : 67218</a:t>
            </a:r>
          </a:p>
          <a:p>
            <a:r>
              <a:rPr lang="en-IN" dirty="0" smtClean="0">
                <a:solidFill>
                  <a:schemeClr val="accent1">
                    <a:lumMod val="50000"/>
                  </a:schemeClr>
                </a:solidFill>
              </a:rPr>
              <a:t>PG seats: 40,000</a:t>
            </a:r>
          </a:p>
          <a:p>
            <a:r>
              <a:rPr lang="en-IN" dirty="0" smtClean="0"/>
              <a:t>Total number of medical colleges in India 479 as on July 2017</a:t>
            </a:r>
          </a:p>
          <a:p>
            <a:r>
              <a:rPr lang="en-IN" dirty="0" smtClean="0"/>
              <a:t>Foreign medical graduates 7500 pass out every year out of which 25% get registration in the national medical registry / year by passing the Qualifying exam.</a:t>
            </a:r>
          </a:p>
          <a:p>
            <a:r>
              <a:rPr lang="en-IN" dirty="0" smtClean="0">
                <a:solidFill>
                  <a:schemeClr val="accent1">
                    <a:lumMod val="50000"/>
                  </a:schemeClr>
                </a:solidFill>
              </a:rPr>
              <a:t>That means 5600 x 7 years = 39200 graduates are jobless.</a:t>
            </a:r>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19200"/>
          </a:xfrm>
        </p:spPr>
        <p:txBody>
          <a:bodyPr>
            <a:normAutofit fontScale="90000"/>
          </a:bodyPr>
          <a:lstStyle/>
          <a:p>
            <a:r>
              <a:rPr lang="en-US" b="1" dirty="0" smtClean="0"/>
              <a:t>The overall picture of the health manpower.</a:t>
            </a:r>
            <a:endParaRPr lang="en-IN" dirty="0"/>
          </a:p>
        </p:txBody>
      </p:sp>
      <p:sp>
        <p:nvSpPr>
          <p:cNvPr id="3" name="Content Placeholder 2"/>
          <p:cNvSpPr>
            <a:spLocks noGrp="1"/>
          </p:cNvSpPr>
          <p:nvPr>
            <p:ph idx="1"/>
          </p:nvPr>
        </p:nvSpPr>
        <p:spPr>
          <a:xfrm>
            <a:off x="152400" y="1524000"/>
            <a:ext cx="8763000" cy="5029200"/>
          </a:xfrm>
        </p:spPr>
        <p:txBody>
          <a:bodyPr>
            <a:normAutofit fontScale="85000" lnSpcReduction="10000"/>
          </a:bodyPr>
          <a:lstStyle/>
          <a:p>
            <a:pPr>
              <a:buNone/>
            </a:pPr>
            <a:r>
              <a:rPr lang="en-IN" dirty="0" smtClean="0">
                <a:latin typeface="Times New Roman" pitchFamily="18" charset="0"/>
                <a:cs typeface="Times New Roman" pitchFamily="18" charset="0"/>
              </a:rPr>
              <a:t>The total number of registered MBBS doctors: (2015)</a:t>
            </a:r>
          </a:p>
          <a:p>
            <a:pPr>
              <a:buNone/>
            </a:pPr>
            <a:endParaRPr lang="en-IN" dirty="0" smtClean="0">
              <a:latin typeface="Times New Roman" pitchFamily="18" charset="0"/>
              <a:cs typeface="Times New Roman" pitchFamily="18" charset="0"/>
            </a:endParaRPr>
          </a:p>
          <a:p>
            <a:r>
              <a:rPr lang="en-US" b="1" dirty="0" smtClean="0">
                <a:solidFill>
                  <a:schemeClr val="accent1">
                    <a:lumMod val="50000"/>
                  </a:schemeClr>
                </a:solidFill>
                <a:latin typeface="Times New Roman" pitchFamily="18" charset="0"/>
                <a:cs typeface="Times New Roman" pitchFamily="18" charset="0"/>
              </a:rPr>
              <a:t>MBBS Doctors           ANM   	 	Registered nurse/</a:t>
            </a:r>
          </a:p>
          <a:p>
            <a:pPr>
              <a:buNone/>
            </a:pPr>
            <a:r>
              <a:rPr lang="en-US" b="1" dirty="0" smtClean="0">
                <a:solidFill>
                  <a:schemeClr val="accent1">
                    <a:lumMod val="50000"/>
                  </a:schemeClr>
                </a:solidFill>
                <a:latin typeface="Times New Roman" pitchFamily="18" charset="0"/>
                <a:cs typeface="Times New Roman" pitchFamily="18" charset="0"/>
              </a:rPr>
              <a:t>							midwife</a:t>
            </a:r>
            <a:endParaRPr lang="en-IN" dirty="0" smtClean="0">
              <a:solidFill>
                <a:schemeClr val="accent1">
                  <a:lumMod val="50000"/>
                </a:schemeClr>
              </a:solidFill>
              <a:latin typeface="Times New Roman" pitchFamily="18" charset="0"/>
              <a:cs typeface="Times New Roman" pitchFamily="18" charset="0"/>
            </a:endParaRPr>
          </a:p>
          <a:p>
            <a:r>
              <a:rPr lang="en-US" dirty="0" smtClean="0">
                <a:solidFill>
                  <a:schemeClr val="accent1">
                    <a:lumMod val="50000"/>
                  </a:schemeClr>
                </a:solidFill>
                <a:latin typeface="Times New Roman" pitchFamily="18" charset="0"/>
                <a:cs typeface="Times New Roman" pitchFamily="18" charset="0"/>
              </a:rPr>
              <a:t>9.36 </a:t>
            </a:r>
            <a:r>
              <a:rPr lang="en-US" dirty="0" err="1" smtClean="0">
                <a:solidFill>
                  <a:schemeClr val="accent1">
                    <a:lumMod val="50000"/>
                  </a:schemeClr>
                </a:solidFill>
                <a:latin typeface="Times New Roman" pitchFamily="18" charset="0"/>
                <a:cs typeface="Times New Roman" pitchFamily="18" charset="0"/>
              </a:rPr>
              <a:t>lakhs</a:t>
            </a:r>
            <a:r>
              <a:rPr lang="en-US" dirty="0" smtClean="0">
                <a:solidFill>
                  <a:schemeClr val="accent1">
                    <a:lumMod val="50000"/>
                  </a:schemeClr>
                </a:solidFill>
                <a:latin typeface="Times New Roman" pitchFamily="18" charset="0"/>
                <a:cs typeface="Times New Roman" pitchFamily="18" charset="0"/>
              </a:rPr>
              <a:t>		  7.56 </a:t>
            </a:r>
            <a:r>
              <a:rPr lang="en-US" dirty="0" err="1" smtClean="0">
                <a:solidFill>
                  <a:schemeClr val="accent1">
                    <a:lumMod val="50000"/>
                  </a:schemeClr>
                </a:solidFill>
                <a:latin typeface="Times New Roman" pitchFamily="18" charset="0"/>
                <a:cs typeface="Times New Roman" pitchFamily="18" charset="0"/>
              </a:rPr>
              <a:t>lakhs</a:t>
            </a:r>
            <a:r>
              <a:rPr lang="en-US" dirty="0" smtClean="0">
                <a:solidFill>
                  <a:schemeClr val="accent1">
                    <a:lumMod val="50000"/>
                  </a:schemeClr>
                </a:solidFill>
                <a:latin typeface="Times New Roman" pitchFamily="18" charset="0"/>
                <a:cs typeface="Times New Roman" pitchFamily="18" charset="0"/>
              </a:rPr>
              <a:t> 		16.73 </a:t>
            </a:r>
            <a:r>
              <a:rPr lang="en-US" dirty="0" err="1" smtClean="0">
                <a:solidFill>
                  <a:schemeClr val="accent1">
                    <a:lumMod val="50000"/>
                  </a:schemeClr>
                </a:solidFill>
                <a:latin typeface="Times New Roman" pitchFamily="18" charset="0"/>
                <a:cs typeface="Times New Roman" pitchFamily="18" charset="0"/>
              </a:rPr>
              <a:t>lakhs</a:t>
            </a:r>
            <a:endParaRPr lang="en-US" dirty="0" smtClean="0">
              <a:solidFill>
                <a:schemeClr val="accent1">
                  <a:lumMod val="50000"/>
                </a:schemeClr>
              </a:solidFill>
              <a:latin typeface="Times New Roman" pitchFamily="18" charset="0"/>
              <a:cs typeface="Times New Roman" pitchFamily="18" charset="0"/>
            </a:endParaRPr>
          </a:p>
          <a:p>
            <a:endParaRPr lang="en-US" dirty="0" smtClean="0">
              <a:solidFill>
                <a:srgbClr val="FF0000"/>
              </a:solidFill>
              <a:latin typeface="Times New Roman" pitchFamily="18" charset="0"/>
              <a:cs typeface="Times New Roman" pitchFamily="18" charset="0"/>
            </a:endParaRPr>
          </a:p>
          <a:p>
            <a:r>
              <a:rPr lang="en-IN" dirty="0" smtClean="0">
                <a:latin typeface="Times New Roman" pitchFamily="18" charset="0"/>
                <a:cs typeface="Times New Roman" pitchFamily="18" charset="0"/>
              </a:rPr>
              <a:t>Number of Indians with Foreign Medical Degrees (not passed qualifying examination) </a:t>
            </a:r>
            <a:r>
              <a:rPr lang="en-IN" dirty="0" smtClean="0">
                <a:solidFill>
                  <a:schemeClr val="accent1">
                    <a:lumMod val="50000"/>
                  </a:schemeClr>
                </a:solidFill>
              </a:rPr>
              <a:t>39200 in 7 years</a:t>
            </a:r>
            <a:r>
              <a:rPr lang="en-IN" dirty="0" smtClean="0">
                <a:solidFill>
                  <a:schemeClr val="accent1">
                    <a:lumMod val="50000"/>
                  </a:schemeClr>
                </a:solidFill>
                <a:latin typeface="Times New Roman" pitchFamily="18" charset="0"/>
                <a:cs typeface="Times New Roman" pitchFamily="18" charset="0"/>
              </a:rPr>
              <a:t> </a:t>
            </a:r>
          </a:p>
          <a:p>
            <a:endParaRPr lang="en-IN" dirty="0" smtClean="0">
              <a:latin typeface="Times New Roman" pitchFamily="18" charset="0"/>
              <a:cs typeface="Times New Roman" pitchFamily="18" charset="0"/>
            </a:endParaRPr>
          </a:p>
          <a:p>
            <a:pPr algn="just">
              <a:buNone/>
            </a:pPr>
            <a:r>
              <a:rPr lang="en-IN" b="1" dirty="0" smtClean="0">
                <a:latin typeface="Times New Roman" pitchFamily="18" charset="0"/>
                <a:cs typeface="Times New Roman" pitchFamily="18" charset="0"/>
              </a:rPr>
              <a:t>	</a:t>
            </a:r>
            <a:r>
              <a:rPr lang="en-IN" dirty="0" smtClean="0">
                <a:solidFill>
                  <a:schemeClr val="accent1">
                    <a:lumMod val="75000"/>
                  </a:schemeClr>
                </a:solidFill>
                <a:latin typeface="Times New Roman" pitchFamily="18" charset="0"/>
                <a:cs typeface="Times New Roman" pitchFamily="18" charset="0"/>
              </a:rPr>
              <a:t>The country has 7.37 </a:t>
            </a:r>
            <a:r>
              <a:rPr lang="en-IN" dirty="0" err="1" smtClean="0">
                <a:solidFill>
                  <a:schemeClr val="accent1">
                    <a:lumMod val="75000"/>
                  </a:schemeClr>
                </a:solidFill>
                <a:latin typeface="Times New Roman" pitchFamily="18" charset="0"/>
                <a:cs typeface="Times New Roman" pitchFamily="18" charset="0"/>
              </a:rPr>
              <a:t>lakh</a:t>
            </a:r>
            <a:r>
              <a:rPr lang="en-IN" dirty="0" smtClean="0">
                <a:solidFill>
                  <a:schemeClr val="accent1">
                    <a:lumMod val="75000"/>
                  </a:schemeClr>
                </a:solidFill>
                <a:latin typeface="Times New Roman" pitchFamily="18" charset="0"/>
                <a:cs typeface="Times New Roman" pitchFamily="18" charset="0"/>
              </a:rPr>
              <a:t> practitioners of alternative medicine streams like </a:t>
            </a:r>
            <a:r>
              <a:rPr lang="en-IN" dirty="0" err="1" smtClean="0">
                <a:solidFill>
                  <a:schemeClr val="accent1">
                    <a:lumMod val="75000"/>
                  </a:schemeClr>
                </a:solidFill>
                <a:latin typeface="Times New Roman" pitchFamily="18" charset="0"/>
                <a:cs typeface="Times New Roman" pitchFamily="18" charset="0"/>
              </a:rPr>
              <a:t>Ayurveda</a:t>
            </a:r>
            <a:r>
              <a:rPr lang="en-IN" dirty="0" smtClean="0">
                <a:solidFill>
                  <a:schemeClr val="accent1">
                    <a:lumMod val="75000"/>
                  </a:schemeClr>
                </a:solidFill>
                <a:latin typeface="Times New Roman" pitchFamily="18" charset="0"/>
                <a:cs typeface="Times New Roman" pitchFamily="18" charset="0"/>
              </a:rPr>
              <a:t>, </a:t>
            </a:r>
            <a:r>
              <a:rPr lang="en-IN" dirty="0" err="1" smtClean="0">
                <a:solidFill>
                  <a:schemeClr val="accent1">
                    <a:lumMod val="75000"/>
                  </a:schemeClr>
                </a:solidFill>
                <a:latin typeface="Times New Roman" pitchFamily="18" charset="0"/>
                <a:cs typeface="Times New Roman" pitchFamily="18" charset="0"/>
              </a:rPr>
              <a:t>Siddha</a:t>
            </a:r>
            <a:r>
              <a:rPr lang="en-IN" dirty="0" smtClean="0">
                <a:solidFill>
                  <a:schemeClr val="accent1">
                    <a:lumMod val="75000"/>
                  </a:schemeClr>
                </a:solidFill>
                <a:latin typeface="Times New Roman" pitchFamily="18" charset="0"/>
                <a:cs typeface="Times New Roman" pitchFamily="18" charset="0"/>
              </a:rPr>
              <a:t>, Homeopathy and </a:t>
            </a:r>
            <a:r>
              <a:rPr lang="en-IN" dirty="0" err="1" smtClean="0">
                <a:solidFill>
                  <a:schemeClr val="accent1">
                    <a:lumMod val="75000"/>
                  </a:schemeClr>
                </a:solidFill>
                <a:latin typeface="Times New Roman" pitchFamily="18" charset="0"/>
                <a:cs typeface="Times New Roman" pitchFamily="18" charset="0"/>
              </a:rPr>
              <a:t>Unani</a:t>
            </a:r>
            <a:r>
              <a:rPr lang="en-IN" dirty="0" smtClean="0">
                <a:solidFill>
                  <a:schemeClr val="accent1">
                    <a:lumMod val="75000"/>
                  </a:schemeClr>
                </a:solidFill>
                <a:latin typeface="Times New Roman" pitchFamily="18" charset="0"/>
                <a:cs typeface="Times New Roman" pitchFamily="18" charset="0"/>
              </a:rPr>
              <a:t> registered with the AYUSH Ministry and over 3,600 AYUSH hospitals, the </a:t>
            </a:r>
            <a:r>
              <a:rPr lang="en-IN" dirty="0" err="1" smtClean="0">
                <a:solidFill>
                  <a:schemeClr val="accent1">
                    <a:lumMod val="75000"/>
                  </a:schemeClr>
                </a:solidFill>
                <a:latin typeface="Times New Roman" pitchFamily="18" charset="0"/>
                <a:cs typeface="Times New Roman" pitchFamily="18" charset="0"/>
              </a:rPr>
              <a:t>Rajya</a:t>
            </a:r>
            <a:r>
              <a:rPr lang="en-IN" dirty="0" smtClean="0">
                <a:solidFill>
                  <a:schemeClr val="accent1">
                    <a:lumMod val="75000"/>
                  </a:schemeClr>
                </a:solidFill>
                <a:latin typeface="Times New Roman" pitchFamily="18" charset="0"/>
                <a:cs typeface="Times New Roman" pitchFamily="18" charset="0"/>
              </a:rPr>
              <a:t> </a:t>
            </a:r>
            <a:r>
              <a:rPr lang="en-IN" dirty="0" err="1" smtClean="0">
                <a:solidFill>
                  <a:schemeClr val="accent1">
                    <a:lumMod val="75000"/>
                  </a:schemeClr>
                </a:solidFill>
                <a:latin typeface="Times New Roman" pitchFamily="18" charset="0"/>
                <a:cs typeface="Times New Roman" pitchFamily="18" charset="0"/>
              </a:rPr>
              <a:t>Sabha</a:t>
            </a:r>
            <a:r>
              <a:rPr lang="en-IN" dirty="0" smtClean="0">
                <a:solidFill>
                  <a:schemeClr val="accent1">
                    <a:lumMod val="75000"/>
                  </a:schemeClr>
                </a:solidFill>
                <a:latin typeface="Times New Roman" pitchFamily="18" charset="0"/>
                <a:cs typeface="Times New Roman" pitchFamily="18" charset="0"/>
              </a:rPr>
              <a:t> was informed. Among them, </a:t>
            </a:r>
            <a:r>
              <a:rPr lang="en-IN" dirty="0" err="1" smtClean="0">
                <a:solidFill>
                  <a:schemeClr val="accent1">
                    <a:lumMod val="75000"/>
                  </a:schemeClr>
                </a:solidFill>
                <a:latin typeface="Times New Roman" pitchFamily="18" charset="0"/>
                <a:cs typeface="Times New Roman" pitchFamily="18" charset="0"/>
              </a:rPr>
              <a:t>Ayurveda</a:t>
            </a:r>
            <a:r>
              <a:rPr lang="en-IN" dirty="0" smtClean="0">
                <a:solidFill>
                  <a:schemeClr val="accent1">
                    <a:lumMod val="75000"/>
                  </a:schemeClr>
                </a:solidFill>
                <a:latin typeface="Times New Roman" pitchFamily="18" charset="0"/>
                <a:cs typeface="Times New Roman" pitchFamily="18" charset="0"/>
              </a:rPr>
              <a:t> practitioners' number is 3.99 </a:t>
            </a:r>
            <a:r>
              <a:rPr lang="en-IN" dirty="0" err="1" smtClean="0">
                <a:solidFill>
                  <a:schemeClr val="accent1">
                    <a:lumMod val="75000"/>
                  </a:schemeClr>
                </a:solidFill>
                <a:latin typeface="Times New Roman" pitchFamily="18" charset="0"/>
                <a:cs typeface="Times New Roman" pitchFamily="18" charset="0"/>
              </a:rPr>
              <a:t>lakh</a:t>
            </a:r>
            <a:r>
              <a:rPr lang="en-IN" dirty="0" smtClean="0">
                <a:solidFill>
                  <a:schemeClr val="accent1">
                    <a:lumMod val="75000"/>
                  </a:schemeClr>
                </a:solidFill>
                <a:latin typeface="Times New Roman" pitchFamily="18" charset="0"/>
                <a:cs typeface="Times New Roman" pitchFamily="18" charset="0"/>
              </a:rPr>
              <a:t>, while Homeopathy practitioners amount to 2.8 </a:t>
            </a:r>
            <a:r>
              <a:rPr lang="en-IN" dirty="0" err="1" smtClean="0">
                <a:solidFill>
                  <a:schemeClr val="accent1">
                    <a:lumMod val="75000"/>
                  </a:schemeClr>
                </a:solidFill>
                <a:latin typeface="Times New Roman" pitchFamily="18" charset="0"/>
                <a:cs typeface="Times New Roman" pitchFamily="18" charset="0"/>
              </a:rPr>
              <a:t>lakh</a:t>
            </a:r>
            <a:endParaRPr lang="en-IN" dirty="0">
              <a:solidFill>
                <a:schemeClr val="accent1">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Autofit/>
          </a:bodyPr>
          <a:lstStyle/>
          <a:p>
            <a:r>
              <a:rPr lang="en-IN" sz="3600" b="1" dirty="0" smtClean="0"/>
              <a:t>Skewed Distribution of Health manpower</a:t>
            </a:r>
            <a:endParaRPr lang="en-IN" sz="3600" b="1" dirty="0"/>
          </a:p>
        </p:txBody>
      </p:sp>
      <p:sp>
        <p:nvSpPr>
          <p:cNvPr id="3" name="Content Placeholder 2"/>
          <p:cNvSpPr>
            <a:spLocks noGrp="1"/>
          </p:cNvSpPr>
          <p:nvPr>
            <p:ph idx="1"/>
          </p:nvPr>
        </p:nvSpPr>
        <p:spPr>
          <a:xfrm>
            <a:off x="228600" y="1371600"/>
            <a:ext cx="8686800" cy="5257800"/>
          </a:xfrm>
        </p:spPr>
        <p:txBody>
          <a:bodyPr>
            <a:normAutofit fontScale="92500"/>
          </a:bodyPr>
          <a:lstStyle/>
          <a:p>
            <a:pPr algn="just"/>
            <a:r>
              <a:rPr lang="en-IN" dirty="0" smtClean="0">
                <a:latin typeface="Times New Roman" pitchFamily="18" charset="0"/>
                <a:cs typeface="Times New Roman" pitchFamily="18" charset="0"/>
              </a:rPr>
              <a:t>The seven ‘high Human Resources for Health (HRH) production’ states (i.e. Andhra Pradesh, </a:t>
            </a:r>
            <a:r>
              <a:rPr lang="en-IN" dirty="0" err="1" smtClean="0">
                <a:latin typeface="Times New Roman" pitchFamily="18" charset="0"/>
                <a:cs typeface="Times New Roman" pitchFamily="18" charset="0"/>
              </a:rPr>
              <a:t>Telangana</a:t>
            </a:r>
            <a:r>
              <a:rPr lang="en-IN" dirty="0" smtClean="0">
                <a:latin typeface="Times New Roman" pitchFamily="18" charset="0"/>
                <a:cs typeface="Times New Roman" pitchFamily="18" charset="0"/>
              </a:rPr>
              <a:t>, Karnataka, Kerala, Maharashtra, Pondicherry and Tamil Nadu) with 31% of the Indian population, have a disproportionately high share of MBBS seats (58%) and nursing colleges (63%).</a:t>
            </a:r>
          </a:p>
          <a:p>
            <a:pPr algn="just"/>
            <a:r>
              <a:rPr lang="en-IN" dirty="0" smtClean="0">
                <a:latin typeface="Times New Roman" pitchFamily="18" charset="0"/>
                <a:cs typeface="Times New Roman" pitchFamily="18" charset="0"/>
              </a:rPr>
              <a:t>The eight ‘low HRH production’ states (i.e. Bihar, Chhattisgarh, Jharkhand, Madhya Pradesh, </a:t>
            </a:r>
            <a:r>
              <a:rPr lang="en-IN" dirty="0" err="1" smtClean="0">
                <a:latin typeface="Times New Roman" pitchFamily="18" charset="0"/>
                <a:cs typeface="Times New Roman" pitchFamily="18" charset="0"/>
              </a:rPr>
              <a:t>Odisha</a:t>
            </a:r>
            <a:r>
              <a:rPr lang="en-IN" dirty="0" smtClean="0">
                <a:latin typeface="Times New Roman" pitchFamily="18" charset="0"/>
                <a:cs typeface="Times New Roman" pitchFamily="18" charset="0"/>
              </a:rPr>
              <a:t>, Rajasthan, Uttaranchal and Uttar Pradesh), with 46% of India’s population, have only 21% of MBBS seats and 20% nursing colleges.  </a:t>
            </a:r>
          </a:p>
          <a:p>
            <a:pPr algn="just"/>
            <a:r>
              <a:rPr lang="en-IN" dirty="0" smtClean="0">
                <a:latin typeface="Times New Roman" pitchFamily="18" charset="0"/>
                <a:cs typeface="Times New Roman" pitchFamily="18" charset="0"/>
              </a:rPr>
              <a:t> </a:t>
            </a:r>
            <a:r>
              <a:rPr lang="en-US" dirty="0" smtClean="0">
                <a:solidFill>
                  <a:srgbClr val="7030A0"/>
                </a:solidFill>
                <a:latin typeface="Times New Roman" pitchFamily="18" charset="0"/>
                <a:cs typeface="Times New Roman" pitchFamily="18" charset="0"/>
              </a:rPr>
              <a:t>59.2% </a:t>
            </a:r>
            <a:r>
              <a:rPr lang="en-US" dirty="0" smtClean="0">
                <a:latin typeface="Times New Roman" pitchFamily="18" charset="0"/>
                <a:cs typeface="Times New Roman" pitchFamily="18" charset="0"/>
              </a:rPr>
              <a:t>were in urban areas, where </a:t>
            </a:r>
            <a:r>
              <a:rPr lang="en-US" dirty="0" smtClean="0">
                <a:solidFill>
                  <a:srgbClr val="7030A0"/>
                </a:solidFill>
                <a:latin typeface="Times New Roman" pitchFamily="18" charset="0"/>
                <a:cs typeface="Times New Roman" pitchFamily="18" charset="0"/>
              </a:rPr>
              <a:t>27.8% </a:t>
            </a:r>
            <a:r>
              <a:rPr lang="en-US" dirty="0" smtClean="0">
                <a:latin typeface="Times New Roman" pitchFamily="18" charset="0"/>
                <a:cs typeface="Times New Roman" pitchFamily="18" charset="0"/>
              </a:rPr>
              <a:t>of the population resides    </a:t>
            </a:r>
            <a:r>
              <a:rPr lang="en-US" dirty="0" smtClean="0">
                <a:solidFill>
                  <a:srgbClr val="7030A0"/>
                </a:solidFill>
                <a:latin typeface="Times New Roman" pitchFamily="18" charset="0"/>
                <a:cs typeface="Times New Roman" pitchFamily="18" charset="0"/>
              </a:rPr>
              <a:t>Doctor patient ratio around 1:500</a:t>
            </a:r>
            <a:endParaRPr lang="en-IN" dirty="0" smtClean="0">
              <a:solidFill>
                <a:srgbClr val="7030A0"/>
              </a:solidFill>
              <a:latin typeface="Times New Roman" pitchFamily="18" charset="0"/>
              <a:cs typeface="Times New Roman" pitchFamily="18" charset="0"/>
            </a:endParaRPr>
          </a:p>
          <a:p>
            <a:pPr algn="just"/>
            <a:r>
              <a:rPr lang="en-US" dirty="0" smtClean="0">
                <a:solidFill>
                  <a:srgbClr val="7030A0"/>
                </a:solidFill>
                <a:latin typeface="Times New Roman" pitchFamily="18" charset="0"/>
                <a:cs typeface="Times New Roman" pitchFamily="18" charset="0"/>
              </a:rPr>
              <a:t>40.8% </a:t>
            </a:r>
            <a:r>
              <a:rPr lang="en-US" dirty="0" smtClean="0">
                <a:latin typeface="Times New Roman" pitchFamily="18" charset="0"/>
                <a:cs typeface="Times New Roman" pitchFamily="18" charset="0"/>
              </a:rPr>
              <a:t>were in rural areas, where </a:t>
            </a:r>
            <a:r>
              <a:rPr lang="en-US" dirty="0" smtClean="0">
                <a:solidFill>
                  <a:srgbClr val="7030A0"/>
                </a:solidFill>
                <a:latin typeface="Times New Roman" pitchFamily="18" charset="0"/>
                <a:cs typeface="Times New Roman" pitchFamily="18" charset="0"/>
              </a:rPr>
              <a:t>72.2% </a:t>
            </a:r>
            <a:r>
              <a:rPr lang="en-US" dirty="0" smtClean="0">
                <a:latin typeface="Times New Roman" pitchFamily="18" charset="0"/>
                <a:cs typeface="Times New Roman" pitchFamily="18" charset="0"/>
              </a:rPr>
              <a:t>of the population resides </a:t>
            </a:r>
            <a:r>
              <a:rPr lang="en-US" dirty="0" smtClean="0">
                <a:solidFill>
                  <a:srgbClr val="7030A0"/>
                </a:solidFill>
                <a:latin typeface="Times New Roman" pitchFamily="18" charset="0"/>
                <a:cs typeface="Times New Roman" pitchFamily="18" charset="0"/>
              </a:rPr>
              <a:t>Doctor patient ratio around 1:2000</a:t>
            </a:r>
            <a:endParaRPr lang="en-IN" dirty="0" smtClean="0">
              <a:solidFill>
                <a:srgbClr val="7030A0"/>
              </a:solidFill>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610600" cy="6019800"/>
          </a:xfrm>
        </p:spPr>
        <p:txBody>
          <a:bodyPr>
            <a:normAutofit/>
          </a:bodyPr>
          <a:lstStyle/>
          <a:p>
            <a:pPr algn="just">
              <a:buNone/>
            </a:pPr>
            <a:r>
              <a:rPr lang="en-IN" b="1" dirty="0" smtClean="0">
                <a:solidFill>
                  <a:srgbClr val="002060"/>
                </a:solidFill>
                <a:latin typeface="Times New Roman" pitchFamily="18" charset="0"/>
                <a:cs typeface="Times New Roman" pitchFamily="18" charset="0"/>
              </a:rPr>
              <a:t>LACK OF INFRASRUCTURE AT CHC, PHC, SCs</a:t>
            </a:r>
          </a:p>
          <a:p>
            <a:pPr algn="just"/>
            <a:r>
              <a:rPr lang="en-IN" dirty="0" smtClean="0">
                <a:latin typeface="Times New Roman" pitchFamily="18" charset="0"/>
                <a:cs typeface="Times New Roman" pitchFamily="18" charset="0"/>
              </a:rPr>
              <a:t>In terms of facilities the SCs, PHCs and CHCs are ill equipped to cater to the community healthcare needs.</a:t>
            </a:r>
          </a:p>
          <a:p>
            <a:pPr algn="just"/>
            <a:r>
              <a:rPr lang="en-IN" dirty="0" smtClean="0">
                <a:latin typeface="Times New Roman" pitchFamily="18" charset="0"/>
                <a:cs typeface="Times New Roman" pitchFamily="18" charset="0"/>
              </a:rPr>
              <a:t>For instance only </a:t>
            </a:r>
            <a:r>
              <a:rPr lang="en-IN" dirty="0" smtClean="0">
                <a:solidFill>
                  <a:srgbClr val="7030A0"/>
                </a:solidFill>
                <a:latin typeface="Times New Roman" pitchFamily="18" charset="0"/>
                <a:cs typeface="Times New Roman" pitchFamily="18" charset="0"/>
              </a:rPr>
              <a:t>55.1% SCs have quarters for the ANMs</a:t>
            </a:r>
            <a:r>
              <a:rPr lang="en-IN" dirty="0" smtClean="0">
                <a:latin typeface="Times New Roman" pitchFamily="18" charset="0"/>
                <a:cs typeface="Times New Roman" pitchFamily="18" charset="0"/>
              </a:rPr>
              <a:t>. Amongst these SCs with quarters, in </a:t>
            </a:r>
            <a:r>
              <a:rPr lang="en-IN" dirty="0" smtClean="0">
                <a:solidFill>
                  <a:srgbClr val="7030A0"/>
                </a:solidFill>
                <a:latin typeface="Times New Roman" pitchFamily="18" charset="0"/>
                <a:cs typeface="Times New Roman" pitchFamily="18" charset="0"/>
              </a:rPr>
              <a:t>62.7% of them ANMs are living in the quarters. </a:t>
            </a:r>
            <a:r>
              <a:rPr lang="en-IN" dirty="0" smtClean="0">
                <a:latin typeface="Times New Roman" pitchFamily="18" charset="0"/>
                <a:cs typeface="Times New Roman" pitchFamily="18" charset="0"/>
              </a:rPr>
              <a:t>This data might appear as a simple piece of statistic but its significance is huge. An ANM living in the quarter of the SC increases the likelihood of the patient receiving healthcare from the ANM even during odd hours. Obviously it also increases the likelihood of the SC to be operational during the normal working hours. </a:t>
            </a:r>
            <a:r>
              <a:rPr lang="en-IN" dirty="0" smtClean="0">
                <a:solidFill>
                  <a:srgbClr val="7030A0"/>
                </a:solidFill>
                <a:latin typeface="Times New Roman" pitchFamily="18" charset="0"/>
                <a:cs typeface="Times New Roman" pitchFamily="18" charset="0"/>
              </a:rPr>
              <a:t>This also increases the probability of a pregnant woman receiving basic care even at midnight.</a:t>
            </a:r>
          </a:p>
          <a:p>
            <a:pPr algn="r">
              <a:buNone/>
            </a:pPr>
            <a:r>
              <a:rPr lang="en-IN" sz="2400" dirty="0" smtClean="0">
                <a:latin typeface="Times New Roman" pitchFamily="18" charset="0"/>
                <a:cs typeface="Times New Roman" pitchFamily="18" charset="0"/>
              </a:rPr>
              <a:t>Source: Rural Health Statistics - 2016</a:t>
            </a:r>
          </a:p>
          <a:p>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610600" cy="5105400"/>
          </a:xfrm>
        </p:spPr>
        <p:txBody>
          <a:bodyPr>
            <a:normAutofit/>
          </a:bodyPr>
          <a:lstStyle/>
          <a:p>
            <a:pPr algn="just"/>
            <a:r>
              <a:rPr lang="en-IN" b="1" dirty="0" smtClean="0">
                <a:solidFill>
                  <a:srgbClr val="002060"/>
                </a:solidFill>
                <a:latin typeface="Times New Roman" pitchFamily="18" charset="0"/>
                <a:cs typeface="Times New Roman" pitchFamily="18" charset="0"/>
              </a:rPr>
              <a:t>LACK OF INFRASRUCTURE AT CHC, PHC, SCs</a:t>
            </a:r>
          </a:p>
          <a:p>
            <a:pPr algn="just"/>
            <a:endParaRPr lang="en-IN" dirty="0" smtClean="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The report says that </a:t>
            </a:r>
            <a:r>
              <a:rPr lang="en-IN" dirty="0" smtClean="0">
                <a:solidFill>
                  <a:srgbClr val="7030A0"/>
                </a:solidFill>
                <a:latin typeface="Times New Roman" pitchFamily="18" charset="0"/>
                <a:cs typeface="Times New Roman" pitchFamily="18" charset="0"/>
              </a:rPr>
              <a:t>71% of the PHCs have labour rooms. But the report does not say how many of these labour rooms are functional as per IPHS norms </a:t>
            </a:r>
            <a:r>
              <a:rPr lang="en-IN" dirty="0" smtClean="0">
                <a:latin typeface="Times New Roman" pitchFamily="18" charset="0"/>
                <a:cs typeface="Times New Roman" pitchFamily="18" charset="0"/>
              </a:rPr>
              <a:t>and whether they have basic equipment such </a:t>
            </a:r>
            <a:r>
              <a:rPr lang="en-IN" dirty="0" smtClean="0">
                <a:solidFill>
                  <a:srgbClr val="7030A0"/>
                </a:solidFill>
                <a:latin typeface="Times New Roman" pitchFamily="18" charset="0"/>
                <a:cs typeface="Times New Roman" pitchFamily="18" charset="0"/>
              </a:rPr>
              <a:t>as </a:t>
            </a:r>
            <a:r>
              <a:rPr lang="en-IN" dirty="0" err="1" smtClean="0">
                <a:solidFill>
                  <a:srgbClr val="7030A0"/>
                </a:solidFill>
                <a:latin typeface="Times New Roman" pitchFamily="18" charset="0"/>
                <a:cs typeface="Times New Roman" pitchFamily="18" charset="0"/>
              </a:rPr>
              <a:t>ambu</a:t>
            </a:r>
            <a:r>
              <a:rPr lang="en-IN" dirty="0" smtClean="0">
                <a:solidFill>
                  <a:srgbClr val="7030A0"/>
                </a:solidFill>
                <a:latin typeface="Times New Roman" pitchFamily="18" charset="0"/>
                <a:cs typeface="Times New Roman" pitchFamily="18" charset="0"/>
              </a:rPr>
              <a:t> bag, oxygen cylinder and baby warmer.</a:t>
            </a:r>
          </a:p>
          <a:p>
            <a:pPr algn="just"/>
            <a:r>
              <a:rPr lang="en-US" dirty="0" smtClean="0">
                <a:solidFill>
                  <a:srgbClr val="002060"/>
                </a:solidFill>
                <a:latin typeface="Times New Roman" pitchFamily="18" charset="0"/>
                <a:cs typeface="Times New Roman" pitchFamily="18" charset="0"/>
              </a:rPr>
              <a:t>8% of the PHC centers do not have doctors or medical staff, 39% do not have lab technicians, 18% PHCs do not even have a pharmacist.</a:t>
            </a:r>
          </a:p>
          <a:p>
            <a:pPr algn="just"/>
            <a:endParaRPr lang="en-IN" dirty="0" smtClean="0">
              <a:latin typeface="Times New Roman" pitchFamily="18" charset="0"/>
              <a:cs typeface="Times New Roman" pitchFamily="18" charset="0"/>
            </a:endParaRPr>
          </a:p>
          <a:p>
            <a:endParaRPr lang="en-IN"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195</TotalTime>
  <Words>2219</Words>
  <Application>Microsoft Office PowerPoint</Application>
  <PresentationFormat>On-screen Show (4:3)</PresentationFormat>
  <Paragraphs>198</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Flow</vt:lpstr>
      <vt:lpstr>RURAL HEALTH - INDIA</vt:lpstr>
      <vt:lpstr>IMA VIEW POINTS ON RURAL HEALTH</vt:lpstr>
      <vt:lpstr>INDIA LIVES IN VILLAGES     -Mahatma Gandhi  Out of India’s Population of 134 Crores 72.2% lives in 638000 villages and 27.8% in 5480 towns.   IMA HAS TO SOLVE RURAL HEALTH PROBLEMS</vt:lpstr>
      <vt:lpstr>Slide 4</vt:lpstr>
      <vt:lpstr>The overall picture of the health manpower.</vt:lpstr>
      <vt:lpstr>The overall picture of the health manpower.</vt:lpstr>
      <vt:lpstr>Skewed Distribution of Health manpower</vt:lpstr>
      <vt:lpstr>Slide 8</vt:lpstr>
      <vt:lpstr>Slide 9</vt:lpstr>
      <vt:lpstr>Situation analysis</vt:lpstr>
      <vt:lpstr>Health Parameters of the Population and the Availability of Health-Manpower</vt:lpstr>
      <vt:lpstr>Slide 12</vt:lpstr>
      <vt:lpstr>Health Parameters of the Population and the Availability of Health-Manpower</vt:lpstr>
      <vt:lpstr>Slide 14</vt:lpstr>
      <vt:lpstr>Some facts from the National Sample Survey (2014)</vt:lpstr>
      <vt:lpstr>Slide 16</vt:lpstr>
      <vt:lpstr>Slide 17</vt:lpstr>
      <vt:lpstr>Irrespective of urban/rural, financial capacity, people prefer modern medicine for OP Care</vt:lpstr>
      <vt:lpstr>Slide 19</vt:lpstr>
      <vt:lpstr>Slide 20</vt:lpstr>
      <vt:lpstr>For IP care, the evidence is even clear, no one prefers other than modern medicine</vt:lpstr>
      <vt:lpstr>Slide 22</vt:lpstr>
      <vt:lpstr>Is alternate streams cheaper? Average medical expense per childbirth, national average in Rupees</vt:lpstr>
      <vt:lpstr>Limited resources and inequity in allocation AYUSH allocation and utilization of central fund in CRORES </vt:lpstr>
      <vt:lpstr>Budgetary allocation for health – the key to improving public health </vt:lpstr>
      <vt:lpstr>WHY IMA OBJECT AYUSH WITH BRIDGE COURSE AT PHC’S</vt:lpstr>
      <vt:lpstr>AYUSH Bridge course</vt:lpstr>
      <vt:lpstr>AYUSH Bridge course </vt:lpstr>
      <vt:lpstr>AYUSH Bridge course </vt:lpstr>
      <vt:lpstr>Failed Experiment.</vt:lpstr>
      <vt:lpstr>Slide 31</vt:lpstr>
      <vt:lpstr>Question of career advancement and demand for Post Graduate education </vt:lpstr>
      <vt:lpstr>IMA Solution to address rural health issues.</vt:lpstr>
      <vt:lpstr>IMA Solution to address rural health issues.</vt:lpstr>
      <vt:lpstr>Slide 35</vt:lpstr>
      <vt:lpstr>Slide 36</vt:lpstr>
      <vt:lpstr>Weightage for PG admissions</vt:lpstr>
      <vt:lpstr>Professionalism in health care delivery including in PHCs</vt:lpstr>
      <vt:lpstr>Resource sharing model</vt:lpstr>
      <vt:lpstr>Slide 40</vt:lpstr>
      <vt:lpstr>Slide 41</vt:lpstr>
      <vt:lpstr>Slide 42</vt:lpstr>
      <vt:lpstr>Conclusion:</vt:lpstr>
      <vt:lpstr>Slide 44</vt:lpstr>
      <vt:lpstr>Slide 45</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RURAL HEALTH - INDIA</dc:title>
  <dc:creator>AHRI-</dc:creator>
  <cp:lastModifiedBy>sys2</cp:lastModifiedBy>
  <cp:revision>55</cp:revision>
  <dcterms:created xsi:type="dcterms:W3CDTF">2006-08-16T00:00:00Z</dcterms:created>
  <dcterms:modified xsi:type="dcterms:W3CDTF">2018-11-17T08:25:38Z</dcterms:modified>
</cp:coreProperties>
</file>